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2"/>
  </p:notesMasterIdLst>
  <p:sldIdLst>
    <p:sldId id="256" r:id="rId2"/>
    <p:sldId id="287" r:id="rId3"/>
    <p:sldId id="268" r:id="rId4"/>
    <p:sldId id="261" r:id="rId5"/>
    <p:sldId id="286" r:id="rId6"/>
    <p:sldId id="285" r:id="rId7"/>
    <p:sldId id="284" r:id="rId8"/>
    <p:sldId id="283" r:id="rId9"/>
    <p:sldId id="282" r:id="rId10"/>
    <p:sldId id="281" r:id="rId11"/>
    <p:sldId id="280" r:id="rId12"/>
    <p:sldId id="279" r:id="rId13"/>
    <p:sldId id="288" r:id="rId14"/>
    <p:sldId id="289" r:id="rId15"/>
    <p:sldId id="290" r:id="rId16"/>
    <p:sldId id="291" r:id="rId17"/>
    <p:sldId id="296" r:id="rId18"/>
    <p:sldId id="295" r:id="rId19"/>
    <p:sldId id="294" r:id="rId20"/>
    <p:sldId id="277" r:id="rId21"/>
    <p:sldId id="305" r:id="rId22"/>
    <p:sldId id="304" r:id="rId23"/>
    <p:sldId id="303" r:id="rId24"/>
    <p:sldId id="302" r:id="rId25"/>
    <p:sldId id="301" r:id="rId26"/>
    <p:sldId id="300" r:id="rId27"/>
    <p:sldId id="299" r:id="rId28"/>
    <p:sldId id="298" r:id="rId29"/>
    <p:sldId id="297" r:id="rId30"/>
    <p:sldId id="276" r:id="rId31"/>
    <p:sldId id="275" r:id="rId32"/>
    <p:sldId id="274" r:id="rId33"/>
    <p:sldId id="306" r:id="rId34"/>
    <p:sldId id="269" r:id="rId35"/>
    <p:sldId id="309" r:id="rId36"/>
    <p:sldId id="308" r:id="rId37"/>
    <p:sldId id="266" r:id="rId38"/>
    <p:sldId id="265" r:id="rId39"/>
    <p:sldId id="264" r:id="rId40"/>
    <p:sldId id="262" r:id="rId41"/>
  </p:sldIdLst>
  <p:sldSz cx="12192000" cy="6858000"/>
  <p:notesSz cx="6858000" cy="9144000"/>
  <p:embeddedFontLst>
    <p:embeddedFont>
      <p:font typeface="Clash Display" panose="020B0604020202020204" charset="0"/>
      <p:regular r:id="rId43"/>
      <p:bold r:id="rId44"/>
    </p:embeddedFont>
    <p:embeddedFont>
      <p:font typeface="Clash Display Medium"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3"/>
    <p:restoredTop sz="86404"/>
  </p:normalViewPr>
  <p:slideViewPr>
    <p:cSldViewPr snapToGrid="0">
      <p:cViewPr varScale="1">
        <p:scale>
          <a:sx n="71" d="100"/>
          <a:sy n="71" d="100"/>
        </p:scale>
        <p:origin x="235" y="5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snart Tayali" userId="a2b32b97-89ac-43dc-b23f-30a77ef9505d" providerId="ADAL" clId="{6AD1B683-756A-48A5-9D65-B12F9E89D8EF}"/>
    <pc:docChg chg="custSel modSld">
      <pc:chgData name="Esnart Tayali" userId="a2b32b97-89ac-43dc-b23f-30a77ef9505d" providerId="ADAL" clId="{6AD1B683-756A-48A5-9D65-B12F9E89D8EF}" dt="2025-06-23T19:35:26.681" v="29" actId="33524"/>
      <pc:docMkLst>
        <pc:docMk/>
      </pc:docMkLst>
      <pc:sldChg chg="modSp mod">
        <pc:chgData name="Esnart Tayali" userId="a2b32b97-89ac-43dc-b23f-30a77ef9505d" providerId="ADAL" clId="{6AD1B683-756A-48A5-9D65-B12F9E89D8EF}" dt="2025-06-23T19:35:26.681" v="29" actId="33524"/>
        <pc:sldMkLst>
          <pc:docMk/>
          <pc:sldMk cId="32964075" sldId="268"/>
        </pc:sldMkLst>
        <pc:spChg chg="mod">
          <ac:chgData name="Esnart Tayali" userId="a2b32b97-89ac-43dc-b23f-30a77ef9505d" providerId="ADAL" clId="{6AD1B683-756A-48A5-9D65-B12F9E89D8EF}" dt="2025-06-23T19:35:26.681" v="29" actId="33524"/>
          <ac:spMkLst>
            <pc:docMk/>
            <pc:sldMk cId="32964075" sldId="268"/>
            <ac:spMk id="14" creationId="{E3692064-A577-9EDD-B600-82CD103304C3}"/>
          </ac:spMkLst>
        </pc:spChg>
      </pc:sldChg>
    </pc:docChg>
  </pc:docChgLst>
</pc:chgInfo>
</file>

<file path=ppt/media/image2.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6/23/2025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4FC512-7943-75DC-0A96-D92364A4E0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D38B4D-494D-AF96-74DD-A747A76916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AACD05-07F2-283C-87ED-6F74C6897F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5DBFF0-7F7B-0401-193A-3CEE5AB6B157}"/>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22623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C9AF7-92F0-0745-53E1-F64E07F46E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043457-2C7A-CA63-E3DD-664BF6D2A4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27ACC7-29E3-F281-C9CF-E4C1D64DF01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FD13BFF-D4AB-39D8-D0EF-1925B31A169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8937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977E9-99D9-0859-5161-576B581AB4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40441A-3F02-403C-D8F1-213E8503B9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68F302-755A-6D03-C113-A13CC11E674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39499E-F824-A000-336D-45AE9E025CD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69784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289FD-904E-D662-30C3-67383270C9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089779-A608-0107-0052-22F7581E6A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AE1687-C4E5-09A1-BD42-7FAA49D1BB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EA1A09-8A9B-6740-5E60-B65C61243E7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4357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CE338-4508-3EBE-74FA-613B6DD3F7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07932B-7D84-9EE9-B602-D4FE5460B3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3DE6D0-E5A3-B84C-2D0A-43584C5341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48D38C-F221-5CF0-7BD1-575BBEEA4F9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0143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F2639-17DA-D082-1C98-CD74ED9487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A81513-89F6-E436-D2A9-5F41BD4975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0FD058-87B2-E9DC-9C16-6A42A9C289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6E5BF-22A6-C728-6842-76D489EC468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20158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D5BC68-0AD2-E342-56C6-A68DD0CDEA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D3993D-FED0-CF42-1A76-94BE65B771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A0BD67-3832-2AF9-12E1-14347D6ABE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ABD9B7D-CF84-A139-81C1-32FB102CD693}"/>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9507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388C22-1835-A6FF-94A8-5B0B2636B1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D8A87A-DAAB-32FB-39C6-8E7111C090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528C32-F32C-943B-5B43-5140AB44AB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84FF1D-3F47-202D-557D-5518BA62F36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8738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75958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989A8-B2D1-53FC-7433-08C303599D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3FD652-B899-A9F5-92C6-0EE2BD0110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2D17F8-7E96-7CAC-C80C-B2F8DE165F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EB1A82D-E929-BAB4-E6BD-6CFDC58B1FA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66748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024A7E-B2E5-8111-9C4F-1C7E68E405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D18F47-7AB3-EB74-40B2-BC868C03EB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2916C5-15AD-2785-2BBA-434292A3C3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4CB51DC-FABE-3544-CD63-4F5C6E5C0A9A}"/>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4276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A20F14-1178-5C45-1679-4555379CAD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F9D9EB-A90B-EE6C-3F55-E5F57B4EC7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B78EF7-BEF8-F558-6E22-D914490097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2D3E65-296F-EB82-C393-8E5391E4CB9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20830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72E57-24CD-B906-FADE-49A3579C65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5257D7-8564-3708-9DAA-A5BF78C64F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31ED78-EC73-0D80-23E0-8F426CB7E47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25ABC9A-C4C3-20A0-4F8A-26CBBABEF0B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6435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477D66-1197-0309-BD98-A33E5C1B94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CC6FA7-0C23-2994-7F4D-CAAF10860E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5A6404-A1BC-8808-9115-F8C744D30B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4AE97D-86CE-74D3-4CC5-1608538BB9FD}"/>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46092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7F750-5A75-7B60-52A0-9725E0AD64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52BDA3-2788-50E3-2456-87481BAE0D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BA1DC8-4242-E2EB-37B1-1D91F31ABDF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B9E3CE-86A9-DEE0-ABB0-8AE97D99F2B6}"/>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09937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3E29C5-9B3D-F59E-A03A-C01C2CC0D4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9613A0-1490-2F73-900E-C44CDE7291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8A0795-ACAC-4125-ECB6-076193AF7B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DEAD9D-EBC8-569A-7654-ED4F1D69A25D}"/>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42379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4C6D9-6153-620A-62B9-07D6B6E2E8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20E94A-68A5-8DAC-1191-017EDD5AD4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96A6DD-7031-FFBE-C6DF-D83B40BC4E3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96A993E-4760-B85B-07F9-56FBAB3D9292}"/>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35771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3F852-F73A-C075-7AAB-DA3A9528E8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AAA96D-A820-3EC1-9768-9CB9B0B741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EA7F28-7350-244C-78BE-685EB2743FD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9BAC34C-00C2-D17F-5905-816D223C3C0D}"/>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701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8965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49696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5259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864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26B3E9-D102-AB6E-384B-641A22095E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88BD26-508B-BB61-9B35-1A0FBF80E2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354289-2528-96C5-1841-72E3179078A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ECB0FE5-FE40-DA26-4390-389BABADEA0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34866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233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54DB6A-860C-0110-31EE-889FBDB69E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DAE92D-D9D7-E231-68A2-7F833DBF5A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EF851D-2D33-68BE-5C32-E59112D2D0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5BC6D1-6FF2-260E-45FA-0056870812AC}"/>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8381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E4E0B-C77E-D68F-4A22-8FA24F24F8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E17ADC-0809-C8C5-B5D7-22E2A98012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BE69FC-0AA7-28D1-1D3E-3187DF25E5A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355830-522C-627D-ECAA-C9F09A3FD9D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66970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83123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31852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6810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4</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40</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6/23/2025</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3170099"/>
          </a:xfrm>
          <a:prstGeom prst="rect">
            <a:avLst/>
          </a:prstGeom>
          <a:noFill/>
        </p:spPr>
        <p:txBody>
          <a:bodyPr wrap="square" rtlCol="0">
            <a:spAutoFit/>
          </a:bodyPr>
          <a:lstStyle/>
          <a:p>
            <a:pPr>
              <a:lnSpc>
                <a:spcPts val="6000"/>
              </a:lnSpc>
            </a:pPr>
            <a:r>
              <a:rPr lang="en-US" sz="5400" kern="2000" dirty="0">
                <a:solidFill>
                  <a:srgbClr val="141F34"/>
                </a:solidFill>
                <a:latin typeface="Clash Display Medium" pitchFamily="2" charset="0"/>
              </a:rPr>
              <a:t>BUS7C3 International Organisational Branding </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549335" y="3932559"/>
            <a:ext cx="4705992" cy="1533368"/>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Tutorial  – Portfolio Assignment guidance </a:t>
            </a: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VLOG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The title of your VLOG is: “Develop a critical overview of how employer branding can advance an organisation’s competitive advantage.”  This piece of work will test the following learning outcomes: </a:t>
            </a:r>
          </a:p>
          <a:p>
            <a:pPr marL="0" indent="0">
              <a:buNone/>
            </a:pPr>
            <a:endParaRPr lang="en-GB" dirty="0"/>
          </a:p>
          <a:p>
            <a:pPr marL="0" indent="0" algn="ctr">
              <a:buNone/>
            </a:pPr>
            <a:r>
              <a:rPr lang="en-GB" b="1" dirty="0"/>
              <a:t>Critically discuss how branding is defined and positioned to add value to organisations. Utilising contemporary literature, undertake a critical analysis of branding across a variety of different organisational strategies (e.g., marketing, HR). </a:t>
            </a:r>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VLOG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13955" y="1379609"/>
            <a:ext cx="10515600" cy="4351338"/>
          </a:xfrm>
        </p:spPr>
        <p:txBody>
          <a:bodyPr/>
          <a:lstStyle/>
          <a:p>
            <a:pPr>
              <a:defRPr/>
            </a:pPr>
            <a:r>
              <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rPr>
              <a:t>You are required to record and present a 5–7-minute VLOG where you critically discuss how employer branding contributes to an organisation’s competitive advantage. This will test your ability to define, position, and critically discuss branding in relation to one of the following themes: reward, recruitment, retention, or conduct.</a:t>
            </a:r>
          </a:p>
          <a:p>
            <a:pPr>
              <a:defRPr/>
            </a:pPr>
            <a:r>
              <a:rPr lang="en-GB" sz="2600" dirty="0">
                <a:solidFill>
                  <a:prstClr val="black"/>
                </a:solidFill>
                <a:latin typeface="Calibri" panose="020F0502020204030204"/>
              </a:rPr>
              <a:t>Your VLOG is to be submitted on the Panopto submission point </a:t>
            </a:r>
            <a:r>
              <a:rPr lang="en-GB" sz="2600">
                <a:solidFill>
                  <a:prstClr val="black"/>
                </a:solidFill>
                <a:latin typeface="Calibri" panose="020F0502020204030204"/>
              </a:rPr>
              <a:t>on Moodle</a:t>
            </a:r>
            <a:endParaRPr lang="en-GB" dirty="0"/>
          </a:p>
        </p:txBody>
      </p:sp>
    </p:spTree>
    <p:extLst>
      <p:ext uri="{BB962C8B-B14F-4D97-AF65-F5344CB8AC3E}">
        <p14:creationId xmlns:p14="http://schemas.microsoft.com/office/powerpoint/2010/main" val="1626946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VLOG Structure &amp; Content Guidelines - Introduction (1 minute)</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Explain the relationship between employer branding and your chosen theme.</a:t>
            </a:r>
          </a:p>
          <a:p>
            <a:r>
              <a:rPr lang="en-GB" dirty="0"/>
              <a:t>Use relevant theories, models, and research to support your discussion.</a:t>
            </a:r>
          </a:p>
          <a:p>
            <a:r>
              <a:rPr lang="en-GB" dirty="0"/>
              <a:t>Provide examples of how organisations apply employer branding strategies in your chosen theme.</a:t>
            </a:r>
          </a:p>
          <a:p>
            <a:r>
              <a:rPr lang="en-GB" dirty="0"/>
              <a:t>Highlight potential challenges or limitations of employer branding in this context.</a:t>
            </a:r>
          </a:p>
          <a:p>
            <a:endParaRPr lang="en-GB" dirty="0"/>
          </a:p>
        </p:txBody>
      </p:sp>
    </p:spTree>
    <p:extLst>
      <p:ext uri="{BB962C8B-B14F-4D97-AF65-F5344CB8AC3E}">
        <p14:creationId xmlns:p14="http://schemas.microsoft.com/office/powerpoint/2010/main" val="3576635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8F5E33-8FE3-80BE-7ED0-E9BD34CF55B4}"/>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B3A6D22D-CD2E-5BAE-5FCA-C8E08D6FC2A4}"/>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FEC5E2BB-1825-320E-9C64-33D59261FEC6}"/>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9A88E472-1115-8FF5-6B62-671A9F83C5C8}"/>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45081F61-64E4-BF35-9215-55BA6C90E9C6}"/>
              </a:ext>
            </a:extLst>
          </p:cNvPr>
          <p:cNvSpPr>
            <a:spLocks noGrp="1"/>
          </p:cNvSpPr>
          <p:nvPr>
            <p:ph type="title"/>
          </p:nvPr>
        </p:nvSpPr>
        <p:spPr/>
        <p:txBody>
          <a:bodyPr/>
          <a:lstStyle/>
          <a:p>
            <a:r>
              <a:rPr lang="en-GB" b="1" dirty="0"/>
              <a:t>VLOG Structure &amp; Content Guidelines - Main Discussion (4–5 minutes)</a:t>
            </a:r>
          </a:p>
        </p:txBody>
      </p:sp>
      <p:sp>
        <p:nvSpPr>
          <p:cNvPr id="14" name="Content Placeholder 13">
            <a:extLst>
              <a:ext uri="{FF2B5EF4-FFF2-40B4-BE49-F238E27FC236}">
                <a16:creationId xmlns:a16="http://schemas.microsoft.com/office/drawing/2014/main" id="{53371C3D-FBD2-7BBE-F80E-B0426E0681DA}"/>
              </a:ext>
            </a:extLst>
          </p:cNvPr>
          <p:cNvSpPr>
            <a:spLocks noGrp="1"/>
          </p:cNvSpPr>
          <p:nvPr>
            <p:ph idx="1"/>
          </p:nvPr>
        </p:nvSpPr>
        <p:spPr/>
        <p:txBody>
          <a:bodyPr/>
          <a:lstStyle/>
          <a:p>
            <a:pPr marL="342900" lvl="0" indent="-342900">
              <a:lnSpc>
                <a:spcPct val="150000"/>
              </a:lnSpc>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Explain the relationship between employer branding and your chosen theme.</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Use relevant theories, models, and research to support your discussion.</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Provide examples of how organisations apply employer branding strategies in your chosen theme.</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Highlight potential challenges or limitations of employer branding in this context.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2422187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9981B-8B87-7764-3F36-F3E5E2306C32}"/>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95ED96CE-2DFE-3FB3-1AEF-DCF2AAB2B74B}"/>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427AC192-2C69-4BAF-34E7-6ECBD7EED35E}"/>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52B49F15-45F1-E44A-EEEC-CCED30398D43}"/>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200DDB04-627F-BFA5-30A9-A66B347ADE46}"/>
              </a:ext>
            </a:extLst>
          </p:cNvPr>
          <p:cNvSpPr>
            <a:spLocks noGrp="1"/>
          </p:cNvSpPr>
          <p:nvPr>
            <p:ph type="title"/>
          </p:nvPr>
        </p:nvSpPr>
        <p:spPr/>
        <p:txBody>
          <a:bodyPr/>
          <a:lstStyle/>
          <a:p>
            <a:r>
              <a:rPr lang="en-GB" b="1" dirty="0"/>
              <a:t>VLOG Structure &amp; Content Guidelines - Conclusion (1 minute)</a:t>
            </a:r>
          </a:p>
        </p:txBody>
      </p:sp>
      <p:sp>
        <p:nvSpPr>
          <p:cNvPr id="14" name="Content Placeholder 13">
            <a:extLst>
              <a:ext uri="{FF2B5EF4-FFF2-40B4-BE49-F238E27FC236}">
                <a16:creationId xmlns:a16="http://schemas.microsoft.com/office/drawing/2014/main" id="{D735CCDD-2CCE-0388-F2C1-1B86432EF690}"/>
              </a:ext>
            </a:extLst>
          </p:cNvPr>
          <p:cNvSpPr>
            <a:spLocks noGrp="1"/>
          </p:cNvSpPr>
          <p:nvPr>
            <p:ph idx="1"/>
          </p:nvPr>
        </p:nvSpPr>
        <p:spPr/>
        <p:txBody>
          <a:bodyPr/>
          <a:lstStyle/>
          <a:p>
            <a:r>
              <a:rPr lang="en-GB" dirty="0"/>
              <a:t>Summarise key points.</a:t>
            </a:r>
          </a:p>
          <a:p>
            <a:r>
              <a:rPr lang="en-GB" dirty="0"/>
              <a:t>Reinforce the importance of employer branding for competitive advantage.</a:t>
            </a:r>
          </a:p>
          <a:p>
            <a:r>
              <a:rPr lang="en-GB" dirty="0"/>
              <a:t>Provide a final thought or recommendation for businesses.</a:t>
            </a:r>
          </a:p>
          <a:p>
            <a:pPr marL="0" indent="0">
              <a:buNone/>
            </a:pPr>
            <a:endParaRPr lang="en-GB" dirty="0"/>
          </a:p>
        </p:txBody>
      </p:sp>
    </p:spTree>
    <p:extLst>
      <p:ext uri="{BB962C8B-B14F-4D97-AF65-F5344CB8AC3E}">
        <p14:creationId xmlns:p14="http://schemas.microsoft.com/office/powerpoint/2010/main" val="3979698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A6C393-F2F3-3336-4363-E6C789F3106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D1DBA5FB-7D88-B19D-87C4-09551272D1B1}"/>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9AE582B0-AC4C-EBC2-6F21-DE2D77F7EFD9}"/>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1F98314F-00F8-8FA9-4FCB-15EC8514D4AF}"/>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A73CB4A4-D4BB-7B77-F002-48F835C41691}"/>
              </a:ext>
            </a:extLst>
          </p:cNvPr>
          <p:cNvSpPr>
            <a:spLocks noGrp="1"/>
          </p:cNvSpPr>
          <p:nvPr>
            <p:ph type="title"/>
          </p:nvPr>
        </p:nvSpPr>
        <p:spPr/>
        <p:txBody>
          <a:bodyPr/>
          <a:lstStyle/>
          <a:p>
            <a:r>
              <a:rPr lang="en-GB" b="1" dirty="0"/>
              <a:t>VLOG Structure &amp; Content Guidelines</a:t>
            </a:r>
          </a:p>
        </p:txBody>
      </p:sp>
      <p:sp>
        <p:nvSpPr>
          <p:cNvPr id="14" name="Content Placeholder 13">
            <a:extLst>
              <a:ext uri="{FF2B5EF4-FFF2-40B4-BE49-F238E27FC236}">
                <a16:creationId xmlns:a16="http://schemas.microsoft.com/office/drawing/2014/main" id="{A3DE480B-0A73-80D8-E8D9-94BF3C8F3BC4}"/>
              </a:ext>
            </a:extLst>
          </p:cNvPr>
          <p:cNvSpPr>
            <a:spLocks noGrp="1"/>
          </p:cNvSpPr>
          <p:nvPr>
            <p:ph idx="1"/>
          </p:nvPr>
        </p:nvSpPr>
        <p:spPr/>
        <p:txBody>
          <a:bodyPr/>
          <a:lstStyle/>
          <a:p>
            <a:r>
              <a:rPr lang="en-GB" b="1" dirty="0"/>
              <a:t>Format: </a:t>
            </a:r>
            <a:r>
              <a:rPr lang="en-GB" dirty="0"/>
              <a:t>5–7-minute video (Panopto or MP4.</a:t>
            </a:r>
          </a:p>
          <a:p>
            <a:r>
              <a:rPr lang="en-GB" b="1" dirty="0"/>
              <a:t>Delivery: </a:t>
            </a:r>
            <a:r>
              <a:rPr lang="en-GB" dirty="0"/>
              <a:t>Ensure clear communication, good pacing, and professional tone.</a:t>
            </a:r>
          </a:p>
          <a:p>
            <a:r>
              <a:rPr lang="en-GB" b="1" dirty="0"/>
              <a:t>Visuals: </a:t>
            </a:r>
            <a:r>
              <a:rPr lang="en-GB" dirty="0"/>
              <a:t>You may use slides, graphics, or infographics to enhance engagement.</a:t>
            </a:r>
          </a:p>
          <a:p>
            <a:r>
              <a:rPr lang="en-GB" b="1" dirty="0"/>
              <a:t>Referencing</a:t>
            </a:r>
            <a:r>
              <a:rPr lang="en-GB" dirty="0"/>
              <a:t>: Reference to be included as picture at the end of the vlog, should be in Havard in line with WU Havard reference guide</a:t>
            </a:r>
          </a:p>
          <a:p>
            <a:r>
              <a:rPr lang="en-GB" b="1" dirty="0"/>
              <a:t>Submission: </a:t>
            </a:r>
            <a:r>
              <a:rPr lang="en-GB" dirty="0"/>
              <a:t>Upload your VLOG file to the Panopto submission point on Moodle by the deadline.</a:t>
            </a:r>
          </a:p>
          <a:p>
            <a:endParaRPr lang="en-GB" dirty="0"/>
          </a:p>
        </p:txBody>
      </p:sp>
    </p:spTree>
    <p:extLst>
      <p:ext uri="{BB962C8B-B14F-4D97-AF65-F5344CB8AC3E}">
        <p14:creationId xmlns:p14="http://schemas.microsoft.com/office/powerpoint/2010/main" val="3304597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F7ADB-EA68-469C-539B-959694A719D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2F56DE90-B778-178F-EF3C-1E3415D58DDD}"/>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0FCEF3CC-3E81-D32F-D42F-DA0D42B2493C}"/>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BBB2215B-A4AC-8C75-0363-CA28045016D1}"/>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F51171CE-AB66-E3A4-77B1-97CCACB19957}"/>
              </a:ext>
            </a:extLst>
          </p:cNvPr>
          <p:cNvSpPr>
            <a:spLocks noGrp="1"/>
          </p:cNvSpPr>
          <p:nvPr>
            <p:ph type="title"/>
          </p:nvPr>
        </p:nvSpPr>
        <p:spPr/>
        <p:txBody>
          <a:bodyPr/>
          <a:lstStyle/>
          <a:p>
            <a:r>
              <a:rPr lang="en-GB" b="1" dirty="0"/>
              <a:t>Branded Social Media Campaign</a:t>
            </a:r>
          </a:p>
        </p:txBody>
      </p:sp>
      <p:sp>
        <p:nvSpPr>
          <p:cNvPr id="14" name="Content Placeholder 13">
            <a:extLst>
              <a:ext uri="{FF2B5EF4-FFF2-40B4-BE49-F238E27FC236}">
                <a16:creationId xmlns:a16="http://schemas.microsoft.com/office/drawing/2014/main" id="{3D02556F-A71D-0466-8DF6-C564923FA878}"/>
              </a:ext>
            </a:extLst>
          </p:cNvPr>
          <p:cNvSpPr>
            <a:spLocks noGrp="1"/>
          </p:cNvSpPr>
          <p:nvPr>
            <p:ph idx="1"/>
          </p:nvPr>
        </p:nvSpPr>
        <p:spPr>
          <a:xfrm>
            <a:off x="734291" y="1351363"/>
            <a:ext cx="10515600" cy="4351338"/>
          </a:xfrm>
        </p:spPr>
        <p:txBody>
          <a:bodyPr/>
          <a:lstStyle/>
          <a:p>
            <a:r>
              <a:rPr lang="en-GB" dirty="0"/>
              <a:t>Create a branded social media campaign that highlights how branding drives commercial success and enhances customer engagement. This campaign will consist of a short carousel of images, a written social media post, and a strategic justification report. Through this work, you will demonstrate the relationship between branding, commercial performance, and customer-focused practices.  This piece of work will test the following learning outcome: </a:t>
            </a:r>
          </a:p>
          <a:p>
            <a:pPr marL="0" indent="0" algn="ctr">
              <a:buNone/>
            </a:pPr>
            <a:r>
              <a:rPr lang="en-GB" b="1" dirty="0"/>
              <a:t>Critically discuss the relationship between branding and commercial drive, and people and customer-focused practices within national and international organisations</a:t>
            </a:r>
          </a:p>
          <a:p>
            <a:pPr marL="0" indent="0">
              <a:buNone/>
            </a:pPr>
            <a:endParaRPr lang="en-GB" dirty="0"/>
          </a:p>
        </p:txBody>
      </p:sp>
    </p:spTree>
    <p:extLst>
      <p:ext uri="{BB962C8B-B14F-4D97-AF65-F5344CB8AC3E}">
        <p14:creationId xmlns:p14="http://schemas.microsoft.com/office/powerpoint/2010/main" val="2466676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448A3-713C-7907-D92E-8233B17017C2}"/>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D2EADAC2-F097-D705-2617-E58BBD6518C3}"/>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CB961289-E28B-2B79-A8F8-E3E2B55D096C}"/>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A59D258C-4EC3-18B1-52CD-065E5C4785B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10FAE7E3-544D-8641-3A21-99F1CA892842}"/>
              </a:ext>
            </a:extLst>
          </p:cNvPr>
          <p:cNvSpPr>
            <a:spLocks noGrp="1"/>
          </p:cNvSpPr>
          <p:nvPr>
            <p:ph type="title"/>
          </p:nvPr>
        </p:nvSpPr>
        <p:spPr/>
        <p:txBody>
          <a:bodyPr/>
          <a:lstStyle/>
          <a:p>
            <a:r>
              <a:rPr lang="en-GB" b="1" dirty="0"/>
              <a:t>Branded Promotional Visual Post (Core Deliverable)</a:t>
            </a:r>
          </a:p>
        </p:txBody>
      </p:sp>
      <p:sp>
        <p:nvSpPr>
          <p:cNvPr id="14" name="Content Placeholder 13">
            <a:extLst>
              <a:ext uri="{FF2B5EF4-FFF2-40B4-BE49-F238E27FC236}">
                <a16:creationId xmlns:a16="http://schemas.microsoft.com/office/drawing/2014/main" id="{EFFF2DAF-95C3-83CA-65B6-C4F0D63AF1E2}"/>
              </a:ext>
            </a:extLst>
          </p:cNvPr>
          <p:cNvSpPr>
            <a:spLocks noGrp="1"/>
          </p:cNvSpPr>
          <p:nvPr>
            <p:ph idx="1"/>
          </p:nvPr>
        </p:nvSpPr>
        <p:spPr>
          <a:xfrm>
            <a:off x="734291" y="1744309"/>
            <a:ext cx="10515600" cy="4351338"/>
          </a:xfrm>
        </p:spPr>
        <p:txBody>
          <a:bodyPr/>
          <a:lstStyle/>
          <a:p>
            <a:r>
              <a:rPr lang="en-GB" dirty="0"/>
              <a:t>Create a carousel of 3-5 branded social media images (e.g., Instagram slides, LinkedIn post, Facebook or X).</a:t>
            </a:r>
          </a:p>
          <a:p>
            <a:r>
              <a:rPr lang="en-GB" dirty="0"/>
              <a:t>The campaign should showcase how branding influences commercial drive and customer engagement.</a:t>
            </a:r>
          </a:p>
          <a:p>
            <a:r>
              <a:rPr lang="en-GB" dirty="0"/>
              <a:t>It should reflect a strong brand identity, clear messaging, and a customer-focused approach.</a:t>
            </a:r>
          </a:p>
          <a:p>
            <a:pPr marL="0" indent="0">
              <a:buNone/>
            </a:pPr>
            <a:endParaRPr lang="en-GB" dirty="0"/>
          </a:p>
        </p:txBody>
      </p:sp>
    </p:spTree>
    <p:extLst>
      <p:ext uri="{BB962C8B-B14F-4D97-AF65-F5344CB8AC3E}">
        <p14:creationId xmlns:p14="http://schemas.microsoft.com/office/powerpoint/2010/main" val="2453168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69594-B83E-1331-1E13-463790640C8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238C76FA-78A2-051B-25FE-D95A5BAE0AE3}"/>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C6738003-4D31-7A88-35B4-44C90C2EB335}"/>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553749EE-719C-157F-E02B-87136838160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AE820FD6-317A-4E71-FA89-8C8516165BF0}"/>
              </a:ext>
            </a:extLst>
          </p:cNvPr>
          <p:cNvSpPr>
            <a:spLocks noGrp="1"/>
          </p:cNvSpPr>
          <p:nvPr>
            <p:ph type="title"/>
          </p:nvPr>
        </p:nvSpPr>
        <p:spPr/>
        <p:txBody>
          <a:bodyPr/>
          <a:lstStyle/>
          <a:p>
            <a:r>
              <a:rPr lang="en-GB" b="1" dirty="0"/>
              <a:t>Social Media Caption &amp; Call-to-Action (CTA)</a:t>
            </a:r>
          </a:p>
        </p:txBody>
      </p:sp>
      <p:sp>
        <p:nvSpPr>
          <p:cNvPr id="14" name="Content Placeholder 13">
            <a:extLst>
              <a:ext uri="{FF2B5EF4-FFF2-40B4-BE49-F238E27FC236}">
                <a16:creationId xmlns:a16="http://schemas.microsoft.com/office/drawing/2014/main" id="{9435496E-D463-2DFC-C42A-7BCD1CFE1C33}"/>
              </a:ext>
            </a:extLst>
          </p:cNvPr>
          <p:cNvSpPr>
            <a:spLocks noGrp="1"/>
          </p:cNvSpPr>
          <p:nvPr>
            <p:ph idx="1"/>
          </p:nvPr>
        </p:nvSpPr>
        <p:spPr>
          <a:xfrm>
            <a:off x="734291" y="1351363"/>
            <a:ext cx="10515600" cy="4351338"/>
          </a:xfrm>
        </p:spPr>
        <p:txBody>
          <a:bodyPr/>
          <a:lstStyle/>
          <a:p>
            <a:r>
              <a:rPr lang="en-GB" dirty="0"/>
              <a:t>Write a social media post (150-200 words) that would accompany your advert.</a:t>
            </a:r>
          </a:p>
          <a:p>
            <a:pPr marL="0" indent="0">
              <a:buNone/>
            </a:pPr>
            <a:r>
              <a:rPr lang="en-GB" dirty="0"/>
              <a:t>The caption should:</a:t>
            </a:r>
          </a:p>
          <a:p>
            <a:r>
              <a:rPr lang="en-GB" dirty="0"/>
              <a:t>Communicate the brand’s value proposition.</a:t>
            </a:r>
          </a:p>
          <a:p>
            <a:r>
              <a:rPr lang="en-GB" dirty="0"/>
              <a:t>Engage customers through an effective CTA (e.g., shop now, learn more, sign up).</a:t>
            </a:r>
          </a:p>
          <a:p>
            <a:r>
              <a:rPr lang="en-GB" dirty="0"/>
              <a:t>Use a tone that aligns with the brand identity.</a:t>
            </a:r>
          </a:p>
          <a:p>
            <a:pPr marL="0" indent="0">
              <a:buNone/>
            </a:pPr>
            <a:endParaRPr lang="en-GB" dirty="0"/>
          </a:p>
        </p:txBody>
      </p:sp>
    </p:spTree>
    <p:extLst>
      <p:ext uri="{BB962C8B-B14F-4D97-AF65-F5344CB8AC3E}">
        <p14:creationId xmlns:p14="http://schemas.microsoft.com/office/powerpoint/2010/main" val="4050413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A94CFD-F901-876E-2EE7-97321EA1B459}"/>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38EFCB6A-4B6D-E707-96E3-127A7BB87904}"/>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1E371592-1317-69B5-7BE7-EFBE06DE65B9}"/>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8C5549A9-19A2-20D0-6508-36027588CD23}"/>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06D7820D-7911-8FED-E4A3-5F881DCF091B}"/>
              </a:ext>
            </a:extLst>
          </p:cNvPr>
          <p:cNvSpPr>
            <a:spLocks noGrp="1"/>
          </p:cNvSpPr>
          <p:nvPr>
            <p:ph type="title"/>
          </p:nvPr>
        </p:nvSpPr>
        <p:spPr/>
        <p:txBody>
          <a:bodyPr/>
          <a:lstStyle/>
          <a:p>
            <a:r>
              <a:rPr lang="en-GB" b="1" dirty="0"/>
              <a:t>Strategic Justification Report (750 words)</a:t>
            </a:r>
          </a:p>
        </p:txBody>
      </p:sp>
      <p:sp>
        <p:nvSpPr>
          <p:cNvPr id="14" name="Content Placeholder 13">
            <a:extLst>
              <a:ext uri="{FF2B5EF4-FFF2-40B4-BE49-F238E27FC236}">
                <a16:creationId xmlns:a16="http://schemas.microsoft.com/office/drawing/2014/main" id="{DB6FB417-0759-DB76-F4FB-CB9B698A9E43}"/>
              </a:ext>
            </a:extLst>
          </p:cNvPr>
          <p:cNvSpPr>
            <a:spLocks noGrp="1"/>
          </p:cNvSpPr>
          <p:nvPr>
            <p:ph idx="1"/>
          </p:nvPr>
        </p:nvSpPr>
        <p:spPr>
          <a:xfrm>
            <a:off x="734291" y="1351363"/>
            <a:ext cx="10515600" cy="4351338"/>
          </a:xfrm>
        </p:spPr>
        <p:txBody>
          <a:bodyPr/>
          <a:lstStyle/>
          <a:p>
            <a:r>
              <a:rPr lang="en-GB" dirty="0"/>
              <a:t>Provide a critical analysis of your campaign, linking it to branding theories and commercial strategy.</a:t>
            </a:r>
          </a:p>
          <a:p>
            <a:pPr marL="0" indent="0">
              <a:buNone/>
            </a:pPr>
            <a:r>
              <a:rPr lang="en-GB" dirty="0"/>
              <a:t>Discuss:</a:t>
            </a:r>
          </a:p>
          <a:p>
            <a:r>
              <a:rPr lang="en-GB" dirty="0"/>
              <a:t>How branding influences commercial performance.</a:t>
            </a:r>
          </a:p>
          <a:p>
            <a:r>
              <a:rPr lang="en-GB" dirty="0"/>
              <a:t>The customer-focused principles integrated into your campaign.</a:t>
            </a:r>
          </a:p>
          <a:p>
            <a:r>
              <a:rPr lang="en-GB" dirty="0"/>
              <a:t>Real-world examples of brands successfully using similar strategies.</a:t>
            </a:r>
          </a:p>
          <a:p>
            <a:r>
              <a:rPr lang="en-GB" dirty="0"/>
              <a:t>National vs. international branding considerations (if relevant).</a:t>
            </a:r>
          </a:p>
          <a:p>
            <a:pPr marL="0" indent="0">
              <a:buNone/>
            </a:pPr>
            <a:endParaRPr lang="en-GB" dirty="0"/>
          </a:p>
        </p:txBody>
      </p:sp>
    </p:spTree>
    <p:extLst>
      <p:ext uri="{BB962C8B-B14F-4D97-AF65-F5344CB8AC3E}">
        <p14:creationId xmlns:p14="http://schemas.microsoft.com/office/powerpoint/2010/main" val="3146095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989C4C-DF90-8643-E8EE-D8D3C906E8AF}"/>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15E512F5-DB8A-05ED-47F1-9808185EF06D}"/>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7C61FF23-C232-DC28-0A0B-18D9D264263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10A9534F-C2C6-5DE4-C72D-FC5E83E8FC01}"/>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7CCC58EA-3DD0-CDA5-88D3-C1ED07850190}"/>
              </a:ext>
            </a:extLst>
          </p:cNvPr>
          <p:cNvSpPr>
            <a:spLocks noGrp="1"/>
          </p:cNvSpPr>
          <p:nvPr>
            <p:ph type="title"/>
          </p:nvPr>
        </p:nvSpPr>
        <p:spPr/>
        <p:txBody>
          <a:bodyPr/>
          <a:lstStyle/>
          <a:p>
            <a:r>
              <a:rPr lang="en-GB" b="1" dirty="0"/>
              <a:t>Housekeeping</a:t>
            </a:r>
          </a:p>
        </p:txBody>
      </p:sp>
      <p:sp>
        <p:nvSpPr>
          <p:cNvPr id="14" name="Content Placeholder 13">
            <a:extLst>
              <a:ext uri="{FF2B5EF4-FFF2-40B4-BE49-F238E27FC236}">
                <a16:creationId xmlns:a16="http://schemas.microsoft.com/office/drawing/2014/main" id="{4DB14698-B3B7-0BC0-5F1C-F6C6C29A2946}"/>
              </a:ext>
            </a:extLst>
          </p:cNvPr>
          <p:cNvSpPr>
            <a:spLocks noGrp="1"/>
          </p:cNvSpPr>
          <p:nvPr>
            <p:ph idx="1"/>
          </p:nvPr>
        </p:nvSpPr>
        <p:spPr>
          <a:xfrm>
            <a:off x="824345" y="1501176"/>
            <a:ext cx="10515600" cy="4351338"/>
          </a:xfrm>
        </p:spPr>
        <p:txBody>
          <a:bodyPr/>
          <a:lstStyle/>
          <a:p>
            <a:r>
              <a:rPr lang="en-GB" b="1" dirty="0"/>
              <a:t>In the classroom we speak in English only!</a:t>
            </a:r>
          </a:p>
          <a:p>
            <a:r>
              <a:rPr lang="en-GB" b="1" dirty="0"/>
              <a:t>Make sure you are here on time</a:t>
            </a:r>
            <a:r>
              <a:rPr lang="en-GB" b="1"/>
              <a:t>; late </a:t>
            </a:r>
            <a:r>
              <a:rPr lang="en-GB" b="1" dirty="0"/>
              <a:t>comers might not be allowed in, and your attendance will not be registered.</a:t>
            </a:r>
          </a:p>
          <a:p>
            <a:r>
              <a:rPr lang="en-GB" b="1" dirty="0"/>
              <a:t>Make sure you attend your allocated lecture group, if you come to the wrong one, you will not get attendance.</a:t>
            </a:r>
          </a:p>
          <a:p>
            <a:r>
              <a:rPr lang="en-GB" b="1" dirty="0"/>
              <a:t>When class starts, be quiet unless you are asking a question, or you are participating in a class activity – lecture time is not a time for you to chat with your friends.</a:t>
            </a:r>
          </a:p>
          <a:p>
            <a:r>
              <a:rPr lang="en-GB" b="1" dirty="0"/>
              <a:t>Make sure you clean up after yourselves – after the lecture, pick any rubbish on the floor and put it in the bins provided.</a:t>
            </a:r>
          </a:p>
          <a:p>
            <a:pPr marL="0" indent="0">
              <a:buNone/>
            </a:pPr>
            <a:endParaRPr lang="en-GB" dirty="0"/>
          </a:p>
        </p:txBody>
      </p:sp>
    </p:spTree>
    <p:extLst>
      <p:ext uri="{BB962C8B-B14F-4D97-AF65-F5344CB8AC3E}">
        <p14:creationId xmlns:p14="http://schemas.microsoft.com/office/powerpoint/2010/main" val="11347277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Strategic White Paper: The Value of Branding in International Organisations (2000 words)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lgn="just">
              <a:lnSpc>
                <a:spcPct val="107000"/>
              </a:lnSpc>
              <a:spcAft>
                <a:spcPts val="800"/>
              </a:spcAft>
              <a:buNone/>
            </a:pPr>
            <a:r>
              <a:rPr lang="en-GB" sz="1800" b="1" dirty="0">
                <a:solidFill>
                  <a:srgbClr val="000000"/>
                </a:solidFill>
                <a:effectLst/>
                <a:latin typeface="Calibri body"/>
                <a:ea typeface="Calibri" panose="020F0502020204030204" pitchFamily="34" charset="0"/>
                <a:cs typeface="Calibri" panose="020F0502020204030204" pitchFamily="34" charset="0"/>
              </a:rPr>
              <a:t>White Paper – including relevant data analysis –</a:t>
            </a:r>
            <a:endParaRPr lang="en-GB" sz="1800" dirty="0">
              <a:solidFill>
                <a:srgbClr val="000000"/>
              </a:solidFill>
              <a:latin typeface="Calibri body"/>
              <a:ea typeface="Calibri" panose="020F0502020204030204" pitchFamily="34" charset="0"/>
              <a:cs typeface="Calibri" panose="020F0502020204030204" pitchFamily="34" charset="0"/>
            </a:endParaRPr>
          </a:p>
          <a:p>
            <a:pPr marL="0" indent="0" algn="just">
              <a:lnSpc>
                <a:spcPct val="107000"/>
              </a:lnSpc>
              <a:spcAft>
                <a:spcPts val="800"/>
              </a:spcAft>
              <a:buNone/>
            </a:pPr>
            <a:r>
              <a:rPr lang="en-GB" sz="1800" b="1" dirty="0">
                <a:solidFill>
                  <a:srgbClr val="000000"/>
                </a:solidFill>
                <a:effectLst/>
                <a:latin typeface="Calibri body"/>
                <a:ea typeface="Calibri" panose="020F0502020204030204" pitchFamily="34" charset="0"/>
                <a:cs typeface="Calibri" panose="020F0502020204030204" pitchFamily="34" charset="0"/>
              </a:rPr>
              <a:t>This is a strategic white paper on international organisational branding – the corporate tool used as a promotional tool by means of advertising and unique design – what is it, what it means, what it does.  </a:t>
            </a:r>
            <a:r>
              <a:rPr lang="en-GB" sz="1800" b="1" u="sng" dirty="0">
                <a:solidFill>
                  <a:srgbClr val="FF0000"/>
                </a:solidFill>
                <a:effectLst/>
                <a:latin typeface="Calibri body"/>
                <a:ea typeface="Calibri" panose="020F0502020204030204" pitchFamily="34" charset="0"/>
                <a:cs typeface="Calibri" panose="020F0502020204030204" pitchFamily="34" charset="0"/>
              </a:rPr>
              <a:t>Do not write a strategic white paper on a company brand</a:t>
            </a:r>
            <a:r>
              <a:rPr lang="en-GB" sz="1800" b="1" dirty="0">
                <a:solidFill>
                  <a:srgbClr val="000000"/>
                </a:solidFill>
                <a:effectLst/>
                <a:latin typeface="Calibri body"/>
                <a:ea typeface="Calibri" panose="020F0502020204030204" pitchFamily="34" charset="0"/>
                <a:cs typeface="Calibri" panose="020F0502020204030204" pitchFamily="34" charset="0"/>
              </a:rPr>
              <a:t> - you will not pass the assignment.</a:t>
            </a:r>
            <a:endParaRPr lang="en-GB" sz="1800" b="1" dirty="0">
              <a:solidFill>
                <a:srgbClr val="000000"/>
              </a:solidFill>
              <a:latin typeface="Calibri body"/>
              <a:ea typeface="Calibri" panose="020F0502020204030204" pitchFamily="34" charset="0"/>
              <a:cs typeface="Calibri" panose="020F0502020204030204" pitchFamily="34" charset="0"/>
            </a:endParaRPr>
          </a:p>
          <a:p>
            <a:pPr marL="0" indent="0" algn="just">
              <a:lnSpc>
                <a:spcPct val="107000"/>
              </a:lnSpc>
              <a:spcAft>
                <a:spcPts val="800"/>
              </a:spcAft>
              <a:buNone/>
            </a:pPr>
            <a:r>
              <a:rPr lang="en-GB" sz="1800" dirty="0">
                <a:solidFill>
                  <a:srgbClr val="000000"/>
                </a:solidFill>
                <a:effectLst/>
                <a:latin typeface="Calibri body"/>
                <a:ea typeface="Calibri" panose="020F0502020204030204" pitchFamily="34" charset="0"/>
                <a:cs typeface="Calibri" panose="020F0502020204030204" pitchFamily="34" charset="0"/>
              </a:rPr>
              <a:t>Produce a Strategic White Paper that critically evaluates the value of branding within international organisations. This white paper will offer data-driven insights, incorporate contemporary literature, and provide strategic recommendations for branding effectiveness.</a:t>
            </a:r>
            <a:endParaRPr lang="en-GB" sz="1800" dirty="0">
              <a:solidFill>
                <a:srgbClr val="000000"/>
              </a:solidFill>
              <a:latin typeface="Calibri body"/>
              <a:ea typeface="Calibri" panose="020F0502020204030204" pitchFamily="34" charset="0"/>
              <a:cs typeface="Calibri" panose="020F0502020204030204" pitchFamily="34" charset="0"/>
            </a:endParaRPr>
          </a:p>
          <a:p>
            <a:pPr marL="0" indent="0" algn="just">
              <a:lnSpc>
                <a:spcPct val="107000"/>
              </a:lnSpc>
              <a:spcAft>
                <a:spcPts val="800"/>
              </a:spcAft>
              <a:buNone/>
            </a:pPr>
            <a:r>
              <a:rPr lang="en-GB" sz="1800" dirty="0">
                <a:solidFill>
                  <a:srgbClr val="000000"/>
                </a:solidFill>
                <a:effectLst/>
                <a:latin typeface="Calibri body"/>
                <a:ea typeface="Calibri" panose="020F0502020204030204" pitchFamily="34" charset="0"/>
                <a:cs typeface="Calibri" panose="020F0502020204030204" pitchFamily="34" charset="0"/>
              </a:rPr>
              <a:t>This industry-style document will reflect the kind of critical branding analysis expected in corporate strategy, consulting, and marketing roles.</a:t>
            </a:r>
            <a:endParaRPr lang="en-GB" sz="1800" dirty="0">
              <a:solidFill>
                <a:srgbClr val="000000"/>
              </a:solidFill>
              <a:effectLst/>
              <a:latin typeface="Calibri body"/>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1602702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D233E-AE18-8FBE-DDAF-D65F73CBC44D}"/>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7EAE03F1-C8B5-FAF4-5316-616834CE4BB1}"/>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5E8D9878-B957-702A-0D8C-551141D4CF7E}"/>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5BE126E5-5641-C50A-9378-280E17C538E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A276D26E-FAB1-9664-4653-8E65D6BA0816}"/>
              </a:ext>
            </a:extLst>
          </p:cNvPr>
          <p:cNvSpPr>
            <a:spLocks noGrp="1"/>
          </p:cNvSpPr>
          <p:nvPr>
            <p:ph type="title"/>
          </p:nvPr>
        </p:nvSpPr>
        <p:spPr/>
        <p:txBody>
          <a:bodyPr/>
          <a:lstStyle/>
          <a:p>
            <a:r>
              <a:rPr lang="en-GB" b="1" dirty="0"/>
              <a:t>Executive Summary 200 Words</a:t>
            </a:r>
          </a:p>
        </p:txBody>
      </p:sp>
      <p:sp>
        <p:nvSpPr>
          <p:cNvPr id="14" name="Content Placeholder 13">
            <a:extLst>
              <a:ext uri="{FF2B5EF4-FFF2-40B4-BE49-F238E27FC236}">
                <a16:creationId xmlns:a16="http://schemas.microsoft.com/office/drawing/2014/main" id="{16EF9355-5669-3C53-DAC7-739C7E98B3B5}"/>
              </a:ext>
            </a:extLst>
          </p:cNvPr>
          <p:cNvSpPr>
            <a:spLocks noGrp="1"/>
          </p:cNvSpPr>
          <p:nvPr>
            <p:ph idx="1"/>
          </p:nvPr>
        </p:nvSpPr>
        <p:spPr>
          <a:xfrm>
            <a:off x="838200" y="1379609"/>
            <a:ext cx="10515600" cy="4351338"/>
          </a:xfrm>
        </p:spPr>
        <p:txBody>
          <a:bodyPr/>
          <a:lstStyle/>
          <a:p>
            <a:r>
              <a:rPr lang="en-GB" sz="3200" dirty="0"/>
              <a:t>A concise summary outlining key findings and recommendations.</a:t>
            </a:r>
          </a:p>
          <a:p>
            <a:r>
              <a:rPr lang="en-GB" sz="3200" dirty="0"/>
              <a:t>Designed for senior leadership or policymakers.</a:t>
            </a:r>
          </a:p>
          <a:p>
            <a:pPr marL="0" indent="0">
              <a:buNone/>
            </a:pPr>
            <a:r>
              <a:rPr lang="en-GB" sz="3200" i="1" dirty="0"/>
              <a:t>Learning outcome covered - LO1: Critically discuss how branding is defined and positioned to add value to organisations.</a:t>
            </a:r>
          </a:p>
          <a:p>
            <a:pPr marL="0" indent="0">
              <a:buNone/>
            </a:pPr>
            <a:endParaRPr lang="en-GB" sz="1800" dirty="0"/>
          </a:p>
        </p:txBody>
      </p:sp>
    </p:spTree>
    <p:extLst>
      <p:ext uri="{BB962C8B-B14F-4D97-AF65-F5344CB8AC3E}">
        <p14:creationId xmlns:p14="http://schemas.microsoft.com/office/powerpoint/2010/main" val="459667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56A0B4-0B3E-1F8B-3863-A77EAC5D9C2C}"/>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FA0379CA-2EE1-404A-5D7D-2E751F01EEB9}"/>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ABE0AC97-9156-4183-C987-17C03D32EB98}"/>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44DEFECD-5D7B-705A-B569-C0DB8DDA3008}"/>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9CEE5432-FC8D-F7E5-7B3E-E0F6AD5D9CA2}"/>
              </a:ext>
            </a:extLst>
          </p:cNvPr>
          <p:cNvSpPr>
            <a:spLocks noGrp="1"/>
          </p:cNvSpPr>
          <p:nvPr>
            <p:ph type="title"/>
          </p:nvPr>
        </p:nvSpPr>
        <p:spPr/>
        <p:txBody>
          <a:bodyPr/>
          <a:lstStyle/>
          <a:p>
            <a:r>
              <a:rPr lang="en-GB" b="1" dirty="0"/>
              <a:t>Branding as a Strategic Asset (400 words)</a:t>
            </a:r>
          </a:p>
        </p:txBody>
      </p:sp>
      <p:sp>
        <p:nvSpPr>
          <p:cNvPr id="14" name="Content Placeholder 13">
            <a:extLst>
              <a:ext uri="{FF2B5EF4-FFF2-40B4-BE49-F238E27FC236}">
                <a16:creationId xmlns:a16="http://schemas.microsoft.com/office/drawing/2014/main" id="{E7EC1118-524C-3BCA-1040-2222261C7D4C}"/>
              </a:ext>
            </a:extLst>
          </p:cNvPr>
          <p:cNvSpPr>
            <a:spLocks noGrp="1"/>
          </p:cNvSpPr>
          <p:nvPr>
            <p:ph idx="1"/>
          </p:nvPr>
        </p:nvSpPr>
        <p:spPr>
          <a:xfrm>
            <a:off x="838200" y="1379609"/>
            <a:ext cx="10515600" cy="4351338"/>
          </a:xfrm>
        </p:spPr>
        <p:txBody>
          <a:bodyPr/>
          <a:lstStyle/>
          <a:p>
            <a:r>
              <a:rPr lang="en-GB" b="1" dirty="0"/>
              <a:t>Defining branding in an international context </a:t>
            </a:r>
            <a:r>
              <a:rPr lang="en-GB" dirty="0"/>
              <a:t>- Branding is more than visual identity—it represents a company’s values, culture, and promise to stakeholders. In an international setting, branding must be adaptable yet consistent to maintain global recognition while resonating locally</a:t>
            </a:r>
          </a:p>
          <a:p>
            <a:r>
              <a:rPr lang="en-GB" b="1" dirty="0"/>
              <a:t>Branding as a corporate and promotional tool </a:t>
            </a:r>
            <a:r>
              <a:rPr lang="en-GB" dirty="0"/>
              <a:t>- Strong branding serves as a corporate tool to position a company in competitive markets. It enhances brand equity by shaping public perception, increasing trust, and fostering loyalty.</a:t>
            </a:r>
          </a:p>
          <a:p>
            <a:pPr marL="0" indent="0">
              <a:buNone/>
            </a:pPr>
            <a:endParaRPr lang="en-GB" sz="1800" dirty="0"/>
          </a:p>
          <a:p>
            <a:pPr marL="0" indent="0">
              <a:buNone/>
            </a:pPr>
            <a:endParaRPr lang="en-GB" dirty="0"/>
          </a:p>
        </p:txBody>
      </p:sp>
    </p:spTree>
    <p:extLst>
      <p:ext uri="{BB962C8B-B14F-4D97-AF65-F5344CB8AC3E}">
        <p14:creationId xmlns:p14="http://schemas.microsoft.com/office/powerpoint/2010/main" val="16208019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49E4E-1E1F-1625-AC05-D62690753E9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33171044-E87A-B8F7-7497-79B835AA740F}"/>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282BE29E-A402-FAD1-5090-2E7B11620EAB}"/>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DA72D863-818C-0586-8A55-718B78AFA701}"/>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72C7D925-1CA0-AF7C-0ED0-F7AFAF3BC298}"/>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Branding as a Strategic Asset (400 words)</a:t>
            </a:r>
            <a:endParaRPr lang="en-GB" dirty="0"/>
          </a:p>
        </p:txBody>
      </p:sp>
      <p:sp>
        <p:nvSpPr>
          <p:cNvPr id="14" name="Content Placeholder 13">
            <a:extLst>
              <a:ext uri="{FF2B5EF4-FFF2-40B4-BE49-F238E27FC236}">
                <a16:creationId xmlns:a16="http://schemas.microsoft.com/office/drawing/2014/main" id="{B0755C51-5D59-0236-B6DE-BAEE75AC2344}"/>
              </a:ext>
            </a:extLst>
          </p:cNvPr>
          <p:cNvSpPr>
            <a:spLocks noGrp="1"/>
          </p:cNvSpPr>
          <p:nvPr>
            <p:ph idx="1"/>
          </p:nvPr>
        </p:nvSpPr>
        <p:spPr>
          <a:xfrm>
            <a:off x="838200" y="1379609"/>
            <a:ext cx="10515600" cy="4351338"/>
          </a:xfrm>
        </p:spPr>
        <p:txBody>
          <a:bodyPr/>
          <a:lstStyle/>
          <a:p>
            <a:pPr marL="0" indent="0">
              <a:buNone/>
            </a:pPr>
            <a:r>
              <a:rPr lang="en-GB" sz="2400" dirty="0"/>
              <a:t>Competitive advantage through branding – Companies with well-defined branding benefit from:</a:t>
            </a:r>
          </a:p>
          <a:p>
            <a:pPr marL="571500" indent="-571500">
              <a:buFont typeface="+mj-lt"/>
              <a:buAutoNum type="romanUcPeriod"/>
            </a:pPr>
            <a:r>
              <a:rPr lang="en-GB" sz="2400" b="1" dirty="0"/>
              <a:t>Market differentiation </a:t>
            </a:r>
            <a:r>
              <a:rPr lang="en-GB" sz="2400" dirty="0"/>
              <a:t>– Clear brand positioning sets organisations apart.</a:t>
            </a:r>
          </a:p>
          <a:p>
            <a:pPr marL="571500" indent="-571500">
              <a:buFont typeface="+mj-lt"/>
              <a:buAutoNum type="romanUcPeriod"/>
            </a:pPr>
            <a:r>
              <a:rPr lang="en-GB" sz="2400" b="1" dirty="0"/>
              <a:t>Customer loyalty </a:t>
            </a:r>
            <a:r>
              <a:rPr lang="en-GB" sz="2400" dirty="0"/>
              <a:t>– A strong brand builds lasting relationships.</a:t>
            </a:r>
          </a:p>
          <a:p>
            <a:pPr marL="571500" indent="-571500">
              <a:buFont typeface="+mj-lt"/>
              <a:buAutoNum type="romanUcPeriod"/>
            </a:pPr>
            <a:r>
              <a:rPr lang="en-GB" sz="2400" b="1" dirty="0"/>
              <a:t>Reputation management </a:t>
            </a:r>
            <a:r>
              <a:rPr lang="en-GB" sz="2400" dirty="0"/>
              <a:t>– A trusted brand withstands market fluctuations better.</a:t>
            </a:r>
          </a:p>
          <a:p>
            <a:pPr marL="0" indent="0">
              <a:buNone/>
            </a:pPr>
            <a:r>
              <a:rPr lang="en-GB" sz="2400" dirty="0"/>
              <a:t>Key questions to consider</a:t>
            </a:r>
          </a:p>
          <a:p>
            <a:r>
              <a:rPr lang="en-GB" sz="2400" dirty="0"/>
              <a:t>What makes branding critical for international organisations? </a:t>
            </a:r>
          </a:p>
          <a:p>
            <a:r>
              <a:rPr lang="en-GB" sz="2400" dirty="0"/>
              <a:t>How does branding contribute to value creation and competitive advantage?</a:t>
            </a:r>
          </a:p>
          <a:p>
            <a:pPr marL="0" indent="0">
              <a:buNone/>
            </a:pPr>
            <a:r>
              <a:rPr lang="en-GB" sz="2400" i="1" dirty="0"/>
              <a:t>Learning outcome covered - LO1: Critically discuss how branding is defined and positioned to add value to organisations.</a:t>
            </a:r>
          </a:p>
          <a:p>
            <a:pPr marL="0" indent="0">
              <a:buNone/>
            </a:pPr>
            <a:endParaRPr lang="en-GB" dirty="0"/>
          </a:p>
        </p:txBody>
      </p:sp>
    </p:spTree>
    <p:extLst>
      <p:ext uri="{BB962C8B-B14F-4D97-AF65-F5344CB8AC3E}">
        <p14:creationId xmlns:p14="http://schemas.microsoft.com/office/powerpoint/2010/main" val="31195717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121B7B-8B6B-0E25-9458-565C1BE1F78F}"/>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6798EDFA-B503-C5F3-75C6-22CB6EE64087}"/>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2E3988CC-E63C-4C80-B56A-073E201683FE}"/>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046DC08C-68FD-E57A-4B2D-FC9B777ECAE1}"/>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1595F8C-51DC-644C-B17E-7815E44EEA26}"/>
              </a:ext>
            </a:extLst>
          </p:cNvPr>
          <p:cNvSpPr>
            <a:spLocks noGrp="1"/>
          </p:cNvSpPr>
          <p:nvPr>
            <p:ph type="title"/>
          </p:nvPr>
        </p:nvSpPr>
        <p:spPr/>
        <p:txBody>
          <a:bodyPr/>
          <a:lstStyle/>
          <a:p>
            <a:r>
              <a:rPr lang="en-GB" b="1" dirty="0"/>
              <a:t>Branding Across Business Functions (400 words)</a:t>
            </a:r>
          </a:p>
        </p:txBody>
      </p:sp>
      <p:sp>
        <p:nvSpPr>
          <p:cNvPr id="14" name="Content Placeholder 13">
            <a:extLst>
              <a:ext uri="{FF2B5EF4-FFF2-40B4-BE49-F238E27FC236}">
                <a16:creationId xmlns:a16="http://schemas.microsoft.com/office/drawing/2014/main" id="{626168D0-4EEB-4F05-EADA-5156D51B371C}"/>
              </a:ext>
            </a:extLst>
          </p:cNvPr>
          <p:cNvSpPr>
            <a:spLocks noGrp="1"/>
          </p:cNvSpPr>
          <p:nvPr>
            <p:ph idx="1"/>
          </p:nvPr>
        </p:nvSpPr>
        <p:spPr>
          <a:xfrm>
            <a:off x="838200" y="1379609"/>
            <a:ext cx="10515600" cy="4351338"/>
          </a:xfrm>
        </p:spPr>
        <p:txBody>
          <a:bodyPr/>
          <a:lstStyle/>
          <a:p>
            <a:r>
              <a:rPr lang="en-GB" sz="2400" b="1" dirty="0"/>
              <a:t>Marketing &amp; customer engagement </a:t>
            </a:r>
            <a:r>
              <a:rPr lang="en-GB" sz="2400" dirty="0"/>
              <a:t>- Branding in marketing drives recognition, trust, and customer engagement. It influences consumer perception and purchasing decisions through storytelling, brand experience, and emotional connection.</a:t>
            </a:r>
          </a:p>
          <a:p>
            <a:r>
              <a:rPr lang="en-GB" sz="2400" b="1" dirty="0"/>
              <a:t>HR &amp; employer branding </a:t>
            </a:r>
            <a:r>
              <a:rPr lang="en-GB" sz="2400" dirty="0"/>
              <a:t>- Employer branding attracts and retains top talent. A strong employer brand fosters employee satisfaction, enhances workplace culture, and reduces turnover rates.</a:t>
            </a:r>
          </a:p>
          <a:p>
            <a:r>
              <a:rPr lang="en-GB" sz="2400" b="1" dirty="0"/>
              <a:t>Corporate Social Responsibility (CSR) &amp; Sustainability </a:t>
            </a:r>
            <a:r>
              <a:rPr lang="en-GB" sz="2400" dirty="0"/>
              <a:t>- Ethical and sustainable branding enhances brand reputation and attracts socially conscious consumers. Companies investing in green and ethical initiatives benefit from increased brand loyalty and credibility.</a:t>
            </a:r>
          </a:p>
          <a:p>
            <a:pPr marL="0" indent="0">
              <a:buNone/>
            </a:pPr>
            <a:endParaRPr lang="en-GB" sz="1800" dirty="0"/>
          </a:p>
          <a:p>
            <a:pPr marL="0" indent="0">
              <a:buNone/>
            </a:pPr>
            <a:endParaRPr lang="en-GB" dirty="0"/>
          </a:p>
        </p:txBody>
      </p:sp>
    </p:spTree>
    <p:extLst>
      <p:ext uri="{BB962C8B-B14F-4D97-AF65-F5344CB8AC3E}">
        <p14:creationId xmlns:p14="http://schemas.microsoft.com/office/powerpoint/2010/main" val="21479058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BAB6B8-D3C7-44C3-FF94-08CED60EF1D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131A71D4-6FF5-DC9C-5D14-24D4CB5E2333}"/>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CE096A85-0A56-FC2E-BDF1-EC9C6D44FC6D}"/>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4919C35F-9125-C388-6072-9E8FEB59538F}"/>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2515CAA6-EA18-F2C7-A63E-B8220ABECE69}"/>
              </a:ext>
            </a:extLst>
          </p:cNvPr>
          <p:cNvSpPr>
            <a:spLocks noGrp="1"/>
          </p:cNvSpPr>
          <p:nvPr>
            <p:ph type="title"/>
          </p:nvPr>
        </p:nvSpPr>
        <p:spPr/>
        <p:txBody>
          <a:bodyPr/>
          <a:lstStyle/>
          <a:p>
            <a:r>
              <a:rPr lang="en-GB" b="1" dirty="0"/>
              <a:t>Branding Across Business Functions (400 words)</a:t>
            </a:r>
          </a:p>
        </p:txBody>
      </p:sp>
      <p:sp>
        <p:nvSpPr>
          <p:cNvPr id="14" name="Content Placeholder 13">
            <a:extLst>
              <a:ext uri="{FF2B5EF4-FFF2-40B4-BE49-F238E27FC236}">
                <a16:creationId xmlns:a16="http://schemas.microsoft.com/office/drawing/2014/main" id="{8C5EE0AD-25A1-2130-8970-35310BB4767A}"/>
              </a:ext>
            </a:extLst>
          </p:cNvPr>
          <p:cNvSpPr>
            <a:spLocks noGrp="1"/>
          </p:cNvSpPr>
          <p:nvPr>
            <p:ph idx="1"/>
          </p:nvPr>
        </p:nvSpPr>
        <p:spPr>
          <a:xfrm>
            <a:off x="838200" y="1379609"/>
            <a:ext cx="10515600" cy="4351338"/>
          </a:xfrm>
        </p:spPr>
        <p:txBody>
          <a:bodyPr/>
          <a:lstStyle/>
          <a:p>
            <a:pPr marL="0" indent="0">
              <a:buNone/>
            </a:pPr>
            <a:r>
              <a:rPr lang="en-GB" dirty="0"/>
              <a:t>Key questions to consider</a:t>
            </a:r>
          </a:p>
          <a:p>
            <a:r>
              <a:rPr lang="en-GB" dirty="0"/>
              <a:t>How does branding extend beyond marketing into HR and sustainability?</a:t>
            </a:r>
          </a:p>
          <a:p>
            <a:r>
              <a:rPr lang="en-GB" dirty="0"/>
              <a:t>What role does employer branding play in organisational growth?</a:t>
            </a:r>
          </a:p>
          <a:p>
            <a:pPr marL="0" indent="0">
              <a:buNone/>
            </a:pPr>
            <a:r>
              <a:rPr lang="en-GB" i="1" dirty="0"/>
              <a:t>Learning outcome covered - LO2: Utilising contemporary literature, undertake a critical analysis of branding across a variety of different organisational strategies (e.g., marketing, HR).</a:t>
            </a:r>
          </a:p>
          <a:p>
            <a:pPr marL="0" indent="0">
              <a:buNone/>
            </a:pPr>
            <a:endParaRPr lang="en-GB" dirty="0"/>
          </a:p>
        </p:txBody>
      </p:sp>
    </p:spTree>
    <p:extLst>
      <p:ext uri="{BB962C8B-B14F-4D97-AF65-F5344CB8AC3E}">
        <p14:creationId xmlns:p14="http://schemas.microsoft.com/office/powerpoint/2010/main" val="28017345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7C756-D82D-3E42-13EB-278999FF4393}"/>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C5710A82-D7B6-D40E-16BE-CFC5B396677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C15050B9-3352-D6D8-00C0-874CA315CCF9}"/>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277B9E56-AA62-81C4-3898-1B1D489F44D5}"/>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AF2D6488-00C2-C0D5-1123-CEBAE8F643B6}"/>
              </a:ext>
            </a:extLst>
          </p:cNvPr>
          <p:cNvSpPr>
            <a:spLocks noGrp="1"/>
          </p:cNvSpPr>
          <p:nvPr>
            <p:ph type="title"/>
          </p:nvPr>
        </p:nvSpPr>
        <p:spPr/>
        <p:txBody>
          <a:bodyPr/>
          <a:lstStyle/>
          <a:p>
            <a:r>
              <a:rPr lang="en-GB" b="1" dirty="0"/>
              <a:t>Global Challenges &amp; Branding Risks (400 words)</a:t>
            </a:r>
          </a:p>
        </p:txBody>
      </p:sp>
      <p:sp>
        <p:nvSpPr>
          <p:cNvPr id="14" name="Content Placeholder 13">
            <a:extLst>
              <a:ext uri="{FF2B5EF4-FFF2-40B4-BE49-F238E27FC236}">
                <a16:creationId xmlns:a16="http://schemas.microsoft.com/office/drawing/2014/main" id="{2AAB5FC1-4BF5-B904-73D0-735B86F0122D}"/>
              </a:ext>
            </a:extLst>
          </p:cNvPr>
          <p:cNvSpPr>
            <a:spLocks noGrp="1"/>
          </p:cNvSpPr>
          <p:nvPr>
            <p:ph idx="1"/>
          </p:nvPr>
        </p:nvSpPr>
        <p:spPr>
          <a:xfrm>
            <a:off x="838200" y="1379609"/>
            <a:ext cx="10515600" cy="4351338"/>
          </a:xfrm>
        </p:spPr>
        <p:txBody>
          <a:bodyPr/>
          <a:lstStyle/>
          <a:p>
            <a:r>
              <a:rPr lang="en-GB" b="1" dirty="0"/>
              <a:t>Cultural misalignment </a:t>
            </a:r>
            <a:r>
              <a:rPr lang="en-GB" dirty="0"/>
              <a:t>- Global brands often struggle with adapting messaging to different cultural contexts. Misinterpretation can lead to brand failure in foreign markets.</a:t>
            </a:r>
          </a:p>
          <a:p>
            <a:r>
              <a:rPr lang="en-GB" b="1" dirty="0"/>
              <a:t>Digital disruption &amp; AI </a:t>
            </a:r>
            <a:r>
              <a:rPr lang="en-GB" dirty="0"/>
              <a:t>- The rise of digital technologies and AI presents both opportunities and threats. Brands must navigate changes in consumer behaviour, AI-driven branding automation, and digital competition.</a:t>
            </a:r>
          </a:p>
          <a:p>
            <a:r>
              <a:rPr lang="en-GB" b="1" dirty="0"/>
              <a:t>Reputation &amp; crisis management </a:t>
            </a:r>
            <a:r>
              <a:rPr lang="en-GB" dirty="0"/>
              <a:t>- In an era of social media, brand crises can escalate rapidly. Strong branding strategies include proactive crisis communication and reputation management to mitigate risks.</a:t>
            </a:r>
          </a:p>
          <a:p>
            <a:pPr marL="0" indent="0">
              <a:buNone/>
            </a:pPr>
            <a:endParaRPr lang="en-GB" dirty="0"/>
          </a:p>
        </p:txBody>
      </p:sp>
    </p:spTree>
    <p:extLst>
      <p:ext uri="{BB962C8B-B14F-4D97-AF65-F5344CB8AC3E}">
        <p14:creationId xmlns:p14="http://schemas.microsoft.com/office/powerpoint/2010/main" val="6920980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75A916-A4E4-683E-D562-45675B8140F8}"/>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B8751DA-91DA-11BA-E430-FF519956D4BE}"/>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9E940D9D-07F7-0D0B-B916-E78295D0CCEF}"/>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306BA607-56B4-17F2-2AD9-FC38E77BA3C4}"/>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DE752107-6307-EA69-252A-5DD17C7E572D}"/>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Global Challenges &amp; Branding Risks (400 words)</a:t>
            </a:r>
            <a:endParaRPr lang="en-GB" dirty="0"/>
          </a:p>
        </p:txBody>
      </p:sp>
      <p:sp>
        <p:nvSpPr>
          <p:cNvPr id="14" name="Content Placeholder 13">
            <a:extLst>
              <a:ext uri="{FF2B5EF4-FFF2-40B4-BE49-F238E27FC236}">
                <a16:creationId xmlns:a16="http://schemas.microsoft.com/office/drawing/2014/main" id="{EB38F25D-4B74-8ADB-E2AF-9D71DA0E9B40}"/>
              </a:ext>
            </a:extLst>
          </p:cNvPr>
          <p:cNvSpPr>
            <a:spLocks noGrp="1"/>
          </p:cNvSpPr>
          <p:nvPr>
            <p:ph idx="1"/>
          </p:nvPr>
        </p:nvSpPr>
        <p:spPr>
          <a:xfrm>
            <a:off x="838200" y="1379609"/>
            <a:ext cx="10515600" cy="4351338"/>
          </a:xfrm>
        </p:spPr>
        <p:txBody>
          <a:bodyPr/>
          <a:lstStyle/>
          <a:p>
            <a:pPr marL="0" indent="0">
              <a:buNone/>
            </a:pPr>
            <a:r>
              <a:rPr lang="en-GB" dirty="0"/>
              <a:t>Key questions to consider</a:t>
            </a:r>
          </a:p>
          <a:p>
            <a:r>
              <a:rPr lang="en-GB" dirty="0"/>
              <a:t>What are the biggest risks affecting international branding? </a:t>
            </a:r>
          </a:p>
          <a:p>
            <a:r>
              <a:rPr lang="en-GB" dirty="0"/>
              <a:t>How do global brands navigate these challenges effectively?</a:t>
            </a:r>
          </a:p>
          <a:p>
            <a:pPr marL="0" indent="0">
              <a:buNone/>
            </a:pPr>
            <a:r>
              <a:rPr lang="en-GB" i="1" dirty="0"/>
              <a:t>Learning outcome covered - LO3: Synthesise the global challenges and drivers that can impact negatively on branding across functions and formulate ways in which businesses can overcome these challenges through effective branding and brand management.</a:t>
            </a:r>
          </a:p>
          <a:p>
            <a:pPr marL="0" indent="0">
              <a:buNone/>
            </a:pPr>
            <a:endParaRPr lang="en-GB" dirty="0"/>
          </a:p>
        </p:txBody>
      </p:sp>
    </p:spTree>
    <p:extLst>
      <p:ext uri="{BB962C8B-B14F-4D97-AF65-F5344CB8AC3E}">
        <p14:creationId xmlns:p14="http://schemas.microsoft.com/office/powerpoint/2010/main" val="121115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16AA7-8819-FA73-E4DC-38A4D1AB4513}"/>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CC55B511-23C8-52DF-D2BD-C9447EDE4C29}"/>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CEBEC277-5367-A999-AE08-83E3FD183404}"/>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214A5075-2883-C7A9-411F-B4D60E4DD4DF}"/>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4596CE9C-1778-A1E7-3CFD-A4ED0DC13FDA}"/>
              </a:ext>
            </a:extLst>
          </p:cNvPr>
          <p:cNvSpPr>
            <a:spLocks noGrp="1"/>
          </p:cNvSpPr>
          <p:nvPr>
            <p:ph type="title"/>
          </p:nvPr>
        </p:nvSpPr>
        <p:spPr/>
        <p:txBody>
          <a:bodyPr/>
          <a:lstStyle/>
          <a:p>
            <a:r>
              <a:rPr lang="en-GB" b="1" dirty="0"/>
              <a:t>Branding, Commercial Drive &amp; Customer Focus (400 words)</a:t>
            </a:r>
          </a:p>
        </p:txBody>
      </p:sp>
      <p:sp>
        <p:nvSpPr>
          <p:cNvPr id="14" name="Content Placeholder 13">
            <a:extLst>
              <a:ext uri="{FF2B5EF4-FFF2-40B4-BE49-F238E27FC236}">
                <a16:creationId xmlns:a16="http://schemas.microsoft.com/office/drawing/2014/main" id="{375C3602-36FC-D816-13AD-7887F4246276}"/>
              </a:ext>
            </a:extLst>
          </p:cNvPr>
          <p:cNvSpPr>
            <a:spLocks noGrp="1"/>
          </p:cNvSpPr>
          <p:nvPr>
            <p:ph idx="1"/>
          </p:nvPr>
        </p:nvSpPr>
        <p:spPr>
          <a:xfrm>
            <a:off x="838200" y="1379609"/>
            <a:ext cx="10515600" cy="4351338"/>
          </a:xfrm>
        </p:spPr>
        <p:txBody>
          <a:bodyPr/>
          <a:lstStyle/>
          <a:p>
            <a:r>
              <a:rPr lang="en-GB" b="1" dirty="0"/>
              <a:t>Branding’s impact on revenue generation </a:t>
            </a:r>
            <a:r>
              <a:rPr lang="en-GB" dirty="0"/>
              <a:t>- Branding influences financial performance through pricing power, customer retention, and premium positioning. Strong brands can charge higher prices and sustain profitability.</a:t>
            </a:r>
          </a:p>
          <a:p>
            <a:r>
              <a:rPr lang="en-GB" b="1" dirty="0"/>
              <a:t>Customer loyalty &amp; advocacy </a:t>
            </a:r>
            <a:r>
              <a:rPr lang="en-GB" dirty="0"/>
              <a:t>- A well-defined brand creates an emotional connection with customers, leading to repeat purchases and positive word-of-mouth marketing.</a:t>
            </a:r>
          </a:p>
          <a:p>
            <a:r>
              <a:rPr lang="en-GB" b="1" dirty="0"/>
              <a:t>Case examples </a:t>
            </a:r>
            <a:r>
              <a:rPr lang="en-GB" dirty="0"/>
              <a:t>– </a:t>
            </a:r>
            <a:r>
              <a:rPr lang="en-GB" b="1" dirty="0"/>
              <a:t>Apple,</a:t>
            </a:r>
            <a:r>
              <a:rPr lang="en-GB" dirty="0"/>
              <a:t> consistent global branding fosters loyalty and premium positioning. </a:t>
            </a:r>
            <a:r>
              <a:rPr lang="en-GB" b="1" dirty="0"/>
              <a:t>Nike, s</a:t>
            </a:r>
            <a:r>
              <a:rPr lang="en-GB" dirty="0"/>
              <a:t>trong brand identity reinforces customer engagement through storytelling.</a:t>
            </a:r>
          </a:p>
          <a:p>
            <a:pPr marL="0" indent="0">
              <a:buNone/>
            </a:pPr>
            <a:endParaRPr lang="en-GB" dirty="0"/>
          </a:p>
        </p:txBody>
      </p:sp>
    </p:spTree>
    <p:extLst>
      <p:ext uri="{BB962C8B-B14F-4D97-AF65-F5344CB8AC3E}">
        <p14:creationId xmlns:p14="http://schemas.microsoft.com/office/powerpoint/2010/main" val="171737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D8FA6C-5B22-7D03-53DD-905660A57CE5}"/>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78568433-AADC-15C7-95F3-A00CBAA54FA7}"/>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7E15B3B0-50F7-5A52-41AC-A928B566CDCF}"/>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31FB054D-1588-E286-2B56-7D7FC07F897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43B64AC6-2A1D-C9D9-7C88-BF108CC4348C}"/>
              </a:ext>
            </a:extLst>
          </p:cNvPr>
          <p:cNvSpPr>
            <a:spLocks noGrp="1"/>
          </p:cNvSpPr>
          <p:nvPr>
            <p:ph type="title"/>
          </p:nvPr>
        </p:nvSpPr>
        <p:spPr/>
        <p:txBody>
          <a:bodyPr/>
          <a:lstStyle/>
          <a:p>
            <a:r>
              <a:rPr lang="en-GB" b="1" dirty="0"/>
              <a:t>Branding, Commercial Drive &amp; Customer Focus (400 words)</a:t>
            </a:r>
          </a:p>
        </p:txBody>
      </p:sp>
      <p:sp>
        <p:nvSpPr>
          <p:cNvPr id="14" name="Content Placeholder 13">
            <a:extLst>
              <a:ext uri="{FF2B5EF4-FFF2-40B4-BE49-F238E27FC236}">
                <a16:creationId xmlns:a16="http://schemas.microsoft.com/office/drawing/2014/main" id="{2E6CD589-CED1-4E1A-680A-0814E2296D43}"/>
              </a:ext>
            </a:extLst>
          </p:cNvPr>
          <p:cNvSpPr>
            <a:spLocks noGrp="1"/>
          </p:cNvSpPr>
          <p:nvPr>
            <p:ph idx="1"/>
          </p:nvPr>
        </p:nvSpPr>
        <p:spPr>
          <a:xfrm>
            <a:off x="838200" y="1622742"/>
            <a:ext cx="10515600" cy="4351338"/>
          </a:xfrm>
        </p:spPr>
        <p:txBody>
          <a:bodyPr/>
          <a:lstStyle/>
          <a:p>
            <a:pPr marL="0" indent="0">
              <a:buNone/>
            </a:pPr>
            <a:r>
              <a:rPr lang="en-GB" dirty="0"/>
              <a:t>Key questions to consider </a:t>
            </a:r>
          </a:p>
          <a:p>
            <a:r>
              <a:rPr lang="en-GB" dirty="0"/>
              <a:t>How does branding contribute to financial performance? </a:t>
            </a:r>
          </a:p>
          <a:p>
            <a:r>
              <a:rPr lang="en-GB" dirty="0"/>
              <a:t>What branding strategies maximise customer engagement?</a:t>
            </a:r>
          </a:p>
          <a:p>
            <a:pPr marL="0" indent="0">
              <a:buNone/>
            </a:pPr>
            <a:r>
              <a:rPr lang="en-GB" i="1" dirty="0"/>
              <a:t>Learning outcome covered - LO4: Critically discuss the relationship between branding and commercial drive, and people and customer-focused practices within national and international organisations.</a:t>
            </a:r>
          </a:p>
          <a:p>
            <a:pPr marL="0" indent="0">
              <a:buNone/>
            </a:pPr>
            <a:endParaRPr lang="en-GB" dirty="0"/>
          </a:p>
        </p:txBody>
      </p:sp>
    </p:spTree>
    <p:extLst>
      <p:ext uri="{BB962C8B-B14F-4D97-AF65-F5344CB8AC3E}">
        <p14:creationId xmlns:p14="http://schemas.microsoft.com/office/powerpoint/2010/main" val="2003891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Guidelines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Submission deadline</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19</a:t>
            </a:r>
            <a:r>
              <a:rPr kumimoji="0" lang="en-GB" sz="2400" b="0" i="0" u="none" strike="noStrike" kern="1200" cap="none" spc="0" normalizeH="0" baseline="30000" noProof="0" dirty="0">
                <a:ln>
                  <a:noFill/>
                </a:ln>
                <a:solidFill>
                  <a:prstClr val="black"/>
                </a:solidFill>
                <a:effectLst/>
                <a:uLnTx/>
                <a:uFillTx/>
                <a:latin typeface="Calibri" panose="020F0502020204030204"/>
                <a:ea typeface="+mn-ea"/>
                <a:cs typeface="+mn-cs"/>
              </a:rPr>
              <a:t>th</a:t>
            </a:r>
            <a:r>
              <a:rPr lang="en-GB" sz="2400" baseline="30000" dirty="0">
                <a:solidFill>
                  <a:prstClr val="black"/>
                </a:solidFill>
                <a:latin typeface="Calibri" panose="020F0502020204030204"/>
              </a:rPr>
              <a:t>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September 2025@ 1600 on the Panopto </a:t>
            </a:r>
            <a:r>
              <a:rPr lang="en-GB" sz="2400" dirty="0">
                <a:solidFill>
                  <a:prstClr val="black"/>
                </a:solidFill>
                <a:latin typeface="Calibri" panose="020F0502020204030204"/>
              </a:rPr>
              <a:t>submission point (VLOG) and </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Turnitin (All tasks to be submitted as one document)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Submission Document type</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Word document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Font</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Arial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Font size</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12</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Line spacing</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1.5</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Assignment weighting</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100%</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Word count</a:t>
            </a: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 4000 words</a:t>
            </a:r>
          </a:p>
        </p:txBody>
      </p:sp>
    </p:spTree>
    <p:extLst>
      <p:ext uri="{BB962C8B-B14F-4D97-AF65-F5344CB8AC3E}">
        <p14:creationId xmlns:p14="http://schemas.microsoft.com/office/powerpoint/2010/main" val="329640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Future Trends &amp; Strategic Recommendations (400 words)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379609"/>
            <a:ext cx="10515600" cy="4351338"/>
          </a:xfrm>
        </p:spPr>
        <p:txBody>
          <a:bodyPr/>
          <a:lstStyle/>
          <a:p>
            <a:r>
              <a:rPr lang="en-GB" b="1" dirty="0"/>
              <a:t>AI-powered branding </a:t>
            </a:r>
            <a:r>
              <a:rPr lang="en-GB" dirty="0"/>
              <a:t>- AI is revolutionising branding through data-driven insights, automation, and personalised marketing strategies.</a:t>
            </a:r>
          </a:p>
          <a:p>
            <a:r>
              <a:rPr lang="en-GB" b="1" dirty="0"/>
              <a:t>Personalisation</a:t>
            </a:r>
            <a:r>
              <a:rPr lang="en-GB" dirty="0"/>
              <a:t> - Brands are leveraging customer data to create tailored experiences, enhancing engagement and conversion rates.</a:t>
            </a:r>
          </a:p>
          <a:p>
            <a:r>
              <a:rPr lang="en-GB" b="1" dirty="0"/>
              <a:t>Ethical &amp; sustainable branding </a:t>
            </a:r>
            <a:r>
              <a:rPr lang="en-GB" dirty="0"/>
              <a:t>- Consumers are demanding more transparency and sustainability in branding. Companies must integrate ethical practices into their branding strategies.</a:t>
            </a:r>
          </a:p>
          <a:p>
            <a:pPr marL="0" indent="0">
              <a:buNone/>
            </a:pPr>
            <a:endParaRPr lang="en-GB" dirty="0"/>
          </a:p>
        </p:txBody>
      </p:sp>
    </p:spTree>
    <p:extLst>
      <p:ext uri="{BB962C8B-B14F-4D97-AF65-F5344CB8AC3E}">
        <p14:creationId xmlns:p14="http://schemas.microsoft.com/office/powerpoint/2010/main" val="28852533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Future Trends &amp; Strategic Recommendations (400 words)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sz="2000" dirty="0"/>
              <a:t>Strategic Recommendations </a:t>
            </a:r>
          </a:p>
          <a:p>
            <a:pPr marL="514350" indent="-514350">
              <a:buFont typeface="+mj-lt"/>
              <a:buAutoNum type="romanUcPeriod"/>
            </a:pPr>
            <a:r>
              <a:rPr lang="en-GB" sz="2000" b="1" dirty="0"/>
              <a:t>Invest in digital branding </a:t>
            </a:r>
            <a:r>
              <a:rPr lang="en-GB" sz="2000" dirty="0"/>
              <a:t>– Effect AI and big data for personalised customer experiences.</a:t>
            </a:r>
          </a:p>
          <a:p>
            <a:pPr marL="514350" indent="-514350">
              <a:buFont typeface="+mj-lt"/>
              <a:buAutoNum type="romanUcPeriod"/>
            </a:pPr>
            <a:r>
              <a:rPr lang="en-GB" sz="2000" b="1" dirty="0"/>
              <a:t>Adopt a flexible branding strategy </a:t>
            </a:r>
            <a:r>
              <a:rPr lang="en-GB" sz="2000" dirty="0"/>
              <a:t>– Balance global consistency with local adaptation.</a:t>
            </a:r>
          </a:p>
          <a:p>
            <a:pPr marL="514350" indent="-514350">
              <a:buFont typeface="+mj-lt"/>
              <a:buAutoNum type="romanUcPeriod"/>
            </a:pPr>
            <a:r>
              <a:rPr lang="en-GB" sz="2000" b="1" dirty="0"/>
              <a:t>Prioritise ethical branding </a:t>
            </a:r>
            <a:r>
              <a:rPr lang="en-GB" sz="2000" dirty="0"/>
              <a:t>– Align brand values with sustainability and corporate responsibility.</a:t>
            </a:r>
          </a:p>
          <a:p>
            <a:pPr marL="0" indent="0">
              <a:buNone/>
            </a:pPr>
            <a:r>
              <a:rPr lang="en-GB" sz="2000" dirty="0"/>
              <a:t>Key questions to consider</a:t>
            </a:r>
          </a:p>
          <a:p>
            <a:r>
              <a:rPr lang="en-GB" sz="2000" dirty="0"/>
              <a:t>How should brands evolve to stay competitive? </a:t>
            </a:r>
          </a:p>
          <a:p>
            <a:r>
              <a:rPr lang="en-GB" sz="2000" dirty="0"/>
              <a:t>What branding strategies will define the future?</a:t>
            </a:r>
          </a:p>
          <a:p>
            <a:pPr marL="0" indent="0">
              <a:buNone/>
            </a:pPr>
            <a:r>
              <a:rPr lang="en-GB" sz="2000" b="1" dirty="0"/>
              <a:t>Concluding remarks </a:t>
            </a:r>
            <a:r>
              <a:rPr lang="en-GB" sz="2000" dirty="0"/>
              <a:t>– brief closing sum up.</a:t>
            </a:r>
          </a:p>
          <a:p>
            <a:pPr marL="0" indent="0">
              <a:buNone/>
            </a:pPr>
            <a:r>
              <a:rPr lang="en-GB" sz="2000" i="1" dirty="0"/>
              <a:t>Learning outcome covered - LO5: Critically evaluate key insights into the effectiveness and improvement of branding within an international context.</a:t>
            </a:r>
          </a:p>
          <a:p>
            <a:pPr marL="0" indent="0">
              <a:buNone/>
            </a:pPr>
            <a:endParaRPr lang="en-GB" dirty="0"/>
          </a:p>
        </p:txBody>
      </p:sp>
    </p:spTree>
    <p:extLst>
      <p:ext uri="{BB962C8B-B14F-4D97-AF65-F5344CB8AC3E}">
        <p14:creationId xmlns:p14="http://schemas.microsoft.com/office/powerpoint/2010/main" val="18653570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Data insights &amp; visualisation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sz="3200" dirty="0"/>
              <a:t>Use industry statistics, case studies, and trend reports to support discussions. Include charts and tables where necessary to illustrate key branding insights.</a:t>
            </a:r>
          </a:p>
        </p:txBody>
      </p:sp>
    </p:spTree>
    <p:extLst>
      <p:ext uri="{BB962C8B-B14F-4D97-AF65-F5344CB8AC3E}">
        <p14:creationId xmlns:p14="http://schemas.microsoft.com/office/powerpoint/2010/main" val="32411490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64992-8305-20E7-B66F-3248AC78271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44EE30AA-8331-FE63-B7FF-4E175BE4D5F5}"/>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4817AFEE-FE20-14AC-2084-D70033C64A65}"/>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3396E6D5-48A4-7CD7-D271-34977AA219C7}"/>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51B06B5C-3F25-05C5-3850-1AE7ADFF8A8C}"/>
              </a:ext>
            </a:extLst>
          </p:cNvPr>
          <p:cNvSpPr>
            <a:spLocks noGrp="1"/>
          </p:cNvSpPr>
          <p:nvPr>
            <p:ph type="title"/>
          </p:nvPr>
        </p:nvSpPr>
        <p:spPr/>
        <p:txBody>
          <a:bodyPr/>
          <a:lstStyle/>
          <a:p>
            <a:r>
              <a:rPr lang="en-GB" b="1" dirty="0"/>
              <a:t>Critical Personal Reflection (1200 words) LO 1,2,3,4&amp;5</a:t>
            </a:r>
          </a:p>
        </p:txBody>
      </p:sp>
      <p:sp>
        <p:nvSpPr>
          <p:cNvPr id="14" name="Content Placeholder 13">
            <a:extLst>
              <a:ext uri="{FF2B5EF4-FFF2-40B4-BE49-F238E27FC236}">
                <a16:creationId xmlns:a16="http://schemas.microsoft.com/office/drawing/2014/main" id="{CBACEB04-E064-B9A7-30AB-852D28C54D4C}"/>
              </a:ext>
            </a:extLst>
          </p:cNvPr>
          <p:cNvSpPr>
            <a:spLocks noGrp="1"/>
          </p:cNvSpPr>
          <p:nvPr>
            <p:ph idx="1"/>
          </p:nvPr>
        </p:nvSpPr>
        <p:spPr/>
        <p:txBody>
          <a:bodyPr/>
          <a:lstStyle/>
          <a:p>
            <a:pPr marL="0" indent="0">
              <a:buNone/>
            </a:pPr>
            <a:r>
              <a:rPr lang="en-GB" sz="3200" dirty="0"/>
              <a:t>This is the final piece of work for your portfolio, which I recommend completing towards the end of the module, but ahead of the submission date.  You are required to present a reflective account of what you have done, how you have done it, what you have learned from completing this assignment, and explain how you will apply it in a business context.  You will need to use a reflective model for this. </a:t>
            </a:r>
          </a:p>
        </p:txBody>
      </p:sp>
    </p:spTree>
    <p:extLst>
      <p:ext uri="{BB962C8B-B14F-4D97-AF65-F5344CB8AC3E}">
        <p14:creationId xmlns:p14="http://schemas.microsoft.com/office/powerpoint/2010/main" val="20222743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Using a Reflective Model</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indent="0">
              <a:buNone/>
            </a:pPr>
            <a:r>
              <a:rPr lang="en-GB" dirty="0"/>
              <a:t>You should structure your reflection using a recognised reflective model such as:</a:t>
            </a:r>
          </a:p>
          <a:p>
            <a:r>
              <a:rPr lang="en-GB" b="1" dirty="0"/>
              <a:t>Gibbs’ Reflective Cycle </a:t>
            </a:r>
            <a:r>
              <a:rPr lang="en-GB" dirty="0"/>
              <a:t>(Description, Feelings, Evaluation, Analysis, Conclusion, Action Plan)</a:t>
            </a:r>
          </a:p>
          <a:p>
            <a:r>
              <a:rPr lang="en-GB" b="1" dirty="0"/>
              <a:t>Kolb’s Experiential Learning Cycle </a:t>
            </a:r>
            <a:r>
              <a:rPr lang="en-GB" dirty="0"/>
              <a:t>(Concrete Experience, Reflective Observation, Abstract Conceptualisation, Active Experimentation)</a:t>
            </a:r>
          </a:p>
          <a:p>
            <a:pPr marL="0" indent="0">
              <a:buNone/>
            </a:pPr>
            <a:endParaRPr lang="en-GB" dirty="0"/>
          </a:p>
        </p:txBody>
      </p:sp>
    </p:spTree>
    <p:extLst>
      <p:ext uri="{BB962C8B-B14F-4D97-AF65-F5344CB8AC3E}">
        <p14:creationId xmlns:p14="http://schemas.microsoft.com/office/powerpoint/2010/main" val="37550233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5FCF9-E9E1-19A6-ABF7-55DC5467D9E1}"/>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44049E6C-2DD6-749C-2E9E-C32B0C6ED328}"/>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82B9C666-1317-8C8F-9FC0-B6AAC764CC75}"/>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00BF0381-744C-3508-F2C6-D81979C8D10A}"/>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E1371416-CC52-9197-90C1-70748DE78A09}"/>
              </a:ext>
            </a:extLst>
          </p:cNvPr>
          <p:cNvSpPr>
            <a:spLocks noGrp="1"/>
          </p:cNvSpPr>
          <p:nvPr>
            <p:ph type="title"/>
          </p:nvPr>
        </p:nvSpPr>
        <p:spPr/>
        <p:txBody>
          <a:bodyPr/>
          <a:lstStyle/>
          <a:p>
            <a:r>
              <a:rPr lang="en-GB" b="1" dirty="0"/>
              <a:t>Reflecting on the Learning Experience </a:t>
            </a:r>
          </a:p>
        </p:txBody>
      </p:sp>
      <p:sp>
        <p:nvSpPr>
          <p:cNvPr id="14" name="Content Placeholder 13">
            <a:extLst>
              <a:ext uri="{FF2B5EF4-FFF2-40B4-BE49-F238E27FC236}">
                <a16:creationId xmlns:a16="http://schemas.microsoft.com/office/drawing/2014/main" id="{F38F758E-AAE5-857F-18BA-F292601092C5}"/>
              </a:ext>
            </a:extLst>
          </p:cNvPr>
          <p:cNvSpPr>
            <a:spLocks noGrp="1"/>
          </p:cNvSpPr>
          <p:nvPr>
            <p:ph idx="1"/>
          </p:nvPr>
        </p:nvSpPr>
        <p:spPr/>
        <p:txBody>
          <a:bodyPr/>
          <a:lstStyle/>
          <a:p>
            <a:pPr marL="0" indent="0">
              <a:buNone/>
            </a:pPr>
            <a:r>
              <a:rPr lang="en-GB" sz="2400" dirty="0"/>
              <a:t>You should provide an individual reflective account of your experience completing this portfolio. This section should include:</a:t>
            </a:r>
          </a:p>
          <a:p>
            <a:r>
              <a:rPr lang="en-GB" sz="2400" dirty="0"/>
              <a:t>What was learned: Key insights and knowledge gained from the research and writing process.</a:t>
            </a:r>
          </a:p>
          <a:p>
            <a:r>
              <a:rPr lang="en-GB" sz="2400" dirty="0"/>
              <a:t>How it was applied: Discussion of methods used to analyse branding from an international perspective.</a:t>
            </a:r>
          </a:p>
          <a:p>
            <a:r>
              <a:rPr lang="en-GB" sz="2400" dirty="0"/>
              <a:t>Challenges faced: Difficulties encountered in the research and writing process, and how they were overcome.</a:t>
            </a:r>
          </a:p>
          <a:p>
            <a:r>
              <a:rPr lang="en-GB" sz="2400" dirty="0"/>
              <a:t>Future application: How this learning will be applied in a professional business context.</a:t>
            </a:r>
          </a:p>
          <a:p>
            <a:pPr marL="0" indent="0">
              <a:buNone/>
            </a:pPr>
            <a:endParaRPr lang="en-GB" dirty="0"/>
          </a:p>
        </p:txBody>
      </p:sp>
    </p:spTree>
    <p:extLst>
      <p:ext uri="{BB962C8B-B14F-4D97-AF65-F5344CB8AC3E}">
        <p14:creationId xmlns:p14="http://schemas.microsoft.com/office/powerpoint/2010/main" val="10878688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8AE13-9DEB-1D7B-7C9A-B4271F639B6E}"/>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0204668B-E2F2-5060-3F5A-B2035C20A3EB}"/>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002625A1-D4FB-341A-347B-6E8307A7FA86}"/>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1F6799B-8312-A52E-2125-C2F06B528A02}"/>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F8A39BC5-A8FF-81FC-E907-E1A7A5A8A945}"/>
              </a:ext>
            </a:extLst>
          </p:cNvPr>
          <p:cNvSpPr>
            <a:spLocks noGrp="1"/>
          </p:cNvSpPr>
          <p:nvPr>
            <p:ph type="title"/>
          </p:nvPr>
        </p:nvSpPr>
        <p:spPr/>
        <p:txBody>
          <a:bodyPr/>
          <a:lstStyle/>
          <a:p>
            <a:r>
              <a:rPr lang="en-GB" b="1" dirty="0"/>
              <a:t>Justification of Approach</a:t>
            </a:r>
          </a:p>
        </p:txBody>
      </p:sp>
      <p:sp>
        <p:nvSpPr>
          <p:cNvPr id="14" name="Content Placeholder 13">
            <a:extLst>
              <a:ext uri="{FF2B5EF4-FFF2-40B4-BE49-F238E27FC236}">
                <a16:creationId xmlns:a16="http://schemas.microsoft.com/office/drawing/2014/main" id="{5432BCA6-7A0F-9A87-9AAD-A7B3C06575C3}"/>
              </a:ext>
            </a:extLst>
          </p:cNvPr>
          <p:cNvSpPr>
            <a:spLocks noGrp="1"/>
          </p:cNvSpPr>
          <p:nvPr>
            <p:ph idx="1"/>
          </p:nvPr>
        </p:nvSpPr>
        <p:spPr/>
        <p:txBody>
          <a:bodyPr/>
          <a:lstStyle/>
          <a:p>
            <a:pPr marL="0" indent="0">
              <a:buNone/>
            </a:pPr>
            <a:r>
              <a:rPr lang="en-GB" dirty="0"/>
              <a:t>You will also need to include a justification why you took a specific approach in your portfolio development. Considerations may include:</a:t>
            </a:r>
          </a:p>
          <a:p>
            <a:r>
              <a:rPr lang="en-GB" dirty="0"/>
              <a:t>Why certain branding theories and models were chosen.</a:t>
            </a:r>
          </a:p>
          <a:p>
            <a:r>
              <a:rPr lang="en-GB" dirty="0"/>
              <a:t>The rationale behind selected case studies and data sources.</a:t>
            </a:r>
          </a:p>
          <a:p>
            <a:r>
              <a:rPr lang="en-GB" dirty="0"/>
              <a:t>How the structure of the report aligns with academic and industry expectations.</a:t>
            </a:r>
          </a:p>
          <a:p>
            <a:pPr marL="0" indent="0">
              <a:buNone/>
            </a:pPr>
            <a:endParaRPr lang="en-GB" dirty="0"/>
          </a:p>
        </p:txBody>
      </p:sp>
    </p:spTree>
    <p:extLst>
      <p:ext uri="{BB962C8B-B14F-4D97-AF65-F5344CB8AC3E}">
        <p14:creationId xmlns:p14="http://schemas.microsoft.com/office/powerpoint/2010/main" val="16017597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Additional Info</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All submitted work must observe academic standards in terms of referencing, academic writing, use of language etc. Failure to adhere to these instructions may result in your work being awarded a lower grade than it would otherwise deserve.</a:t>
            </a:r>
          </a:p>
          <a:p>
            <a:r>
              <a:rPr lang="en-GB" dirty="0"/>
              <a:t>You are required to use relevant academic theory throughout to underpin your answers, to give your portfolio a critical underpinning.</a:t>
            </a:r>
          </a:p>
        </p:txBody>
      </p:sp>
    </p:spTree>
    <p:extLst>
      <p:ext uri="{BB962C8B-B14F-4D97-AF65-F5344CB8AC3E}">
        <p14:creationId xmlns:p14="http://schemas.microsoft.com/office/powerpoint/2010/main" val="3693167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US" sz="4400" b="1" i="0" u="none" strike="noStrike" kern="1200" cap="none" spc="0" normalizeH="0" baseline="0" noProof="0" dirty="0">
                <a:ln>
                  <a:noFill/>
                </a:ln>
                <a:solidFill>
                  <a:prstClr val="black"/>
                </a:solidFill>
                <a:effectLst/>
                <a:uLnTx/>
                <a:uFillTx/>
                <a:latin typeface="Calibri Light" panose="020F0302020204030204"/>
                <a:ea typeface="+mj-ea"/>
                <a:cs typeface="+mj-cs"/>
              </a:rPr>
              <a:t>Submission Instructions</a:t>
            </a:r>
            <a:endParaRPr lang="en-GB"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534811" y="1027906"/>
            <a:ext cx="10515600" cy="4351338"/>
          </a:xfrm>
        </p:spPr>
        <p:txBody>
          <a:bodyPr/>
          <a:lstStyle/>
          <a:p>
            <a:r>
              <a:rPr lang="en-GB" dirty="0"/>
              <a:t>A single Word document only (</a:t>
            </a:r>
            <a:r>
              <a:rPr lang="en-GB" b="1" dirty="0"/>
              <a:t>not a PDF</a:t>
            </a:r>
            <a:r>
              <a:rPr lang="en-GB" dirty="0"/>
              <a:t>).</a:t>
            </a:r>
          </a:p>
          <a:p>
            <a:r>
              <a:rPr lang="en-GB" b="1" dirty="0"/>
              <a:t>Arial Font size 12, 1.5 line spacing </a:t>
            </a:r>
            <a:r>
              <a:rPr lang="en-GB" dirty="0"/>
              <a:t>and a reference list in the same font. </a:t>
            </a:r>
          </a:p>
          <a:p>
            <a:r>
              <a:rPr lang="en-GB" dirty="0"/>
              <a:t>Guidance is available in the assignment brief, module handbook and on Moodle, which must be followed. </a:t>
            </a:r>
          </a:p>
          <a:p>
            <a:r>
              <a:rPr lang="en-GB" dirty="0"/>
              <a:t>Please submit on Moodle via the appropriate Panopto submission point (VLOG) and Turnitin submission point (portfolio).</a:t>
            </a:r>
          </a:p>
        </p:txBody>
      </p:sp>
    </p:spTree>
    <p:extLst>
      <p:ext uri="{BB962C8B-B14F-4D97-AF65-F5344CB8AC3E}">
        <p14:creationId xmlns:p14="http://schemas.microsoft.com/office/powerpoint/2010/main" val="896536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Hints and Tips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sz="2400" dirty="0"/>
              <a:t>Your assignment should follow the guidance provided available in the module handbook, the assignment brief and on Moodle. </a:t>
            </a:r>
          </a:p>
          <a:p>
            <a:r>
              <a:rPr lang="en-GB" sz="2400" dirty="0"/>
              <a:t>Make sure to explain with sufficient detail the methods used. You must analyse and clearly present the information supported by relevant theory, appropriate models, data, showing your understanding of why and how to apply them.</a:t>
            </a:r>
          </a:p>
          <a:p>
            <a:r>
              <a:rPr lang="en-GB" sz="2400" dirty="0"/>
              <a:t>Refer to the marking criteria available with the assignment brief, the module handbook and on Moodle.</a:t>
            </a:r>
          </a:p>
        </p:txBody>
      </p:sp>
    </p:spTree>
    <p:extLst>
      <p:ext uri="{BB962C8B-B14F-4D97-AF65-F5344CB8AC3E}">
        <p14:creationId xmlns:p14="http://schemas.microsoft.com/office/powerpoint/2010/main" val="4189753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Your Portfolio Assignment</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253331"/>
            <a:ext cx="10515600" cy="4351338"/>
          </a:xfrm>
        </p:spPr>
        <p:txBody>
          <a:bodyPr/>
          <a:lstStyle/>
          <a:p>
            <a:r>
              <a:rPr lang="en-GB" dirty="0"/>
              <a:t>Portfolio assignment – this is an individual assignment.</a:t>
            </a:r>
          </a:p>
          <a:p>
            <a:r>
              <a:rPr lang="en-GB" dirty="0"/>
              <a:t>You must read the assignment brief in full so that you are clear on what you are required to do.</a:t>
            </a:r>
          </a:p>
          <a:p>
            <a:r>
              <a:rPr lang="en-GB" dirty="0"/>
              <a:t>A portfolio assignment is a collection of student work, that demonstrates, knowledge, learning and achievement through the final completion of all essays and pieces of work completed throughout the semester.</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203234" y="2129021"/>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Thank you,  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203234" y="225683"/>
            <a:ext cx="5584502" cy="1546834"/>
          </a:xfrm>
          <a:prstGeom prst="rect">
            <a:avLst/>
          </a:prstGeom>
          <a:noFill/>
        </p:spPr>
        <p:txBody>
          <a:bodyPr wrap="square" rtlCol="0">
            <a:spAutoFit/>
          </a:bodyPr>
          <a:lstStyle/>
          <a:p>
            <a:pPr>
              <a:lnSpc>
                <a:spcPts val="6000"/>
              </a:lnSpc>
            </a:pPr>
            <a:r>
              <a:rPr lang="en-US" sz="3200" kern="2000" dirty="0">
                <a:solidFill>
                  <a:schemeClr val="bg1"/>
                </a:solidFill>
                <a:latin typeface="Clash Display Medium" pitchFamily="2" charset="0"/>
              </a:rPr>
              <a:t>Easy as you like, good luck, keep calm you got this!</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Tree>
    <p:extLst>
      <p:ext uri="{BB962C8B-B14F-4D97-AF65-F5344CB8AC3E}">
        <p14:creationId xmlns:p14="http://schemas.microsoft.com/office/powerpoint/2010/main" val="1438574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A portfolio assignment must include the following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Title page </a:t>
            </a:r>
          </a:p>
          <a:p>
            <a:r>
              <a:rPr lang="en-GB" dirty="0"/>
              <a:t>Student name and number</a:t>
            </a:r>
          </a:p>
          <a:p>
            <a:r>
              <a:rPr lang="en-GB" dirty="0"/>
              <a:t>List of contents</a:t>
            </a:r>
          </a:p>
          <a:p>
            <a:r>
              <a:rPr lang="en-GB" dirty="0"/>
              <a:t>Confirmed assignments which demonstrate learned experiences, contrast and comparison against the learning outcomes for the module.</a:t>
            </a:r>
          </a:p>
          <a:p>
            <a:r>
              <a:rPr lang="en-GB" dirty="0"/>
              <a:t>Reflective essay/practice</a:t>
            </a: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Your portfolio assignment for BUS7C3 consists of the following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514350" indent="-514350">
              <a:buFont typeface="+mj-lt"/>
              <a:buAutoNum type="arabicPeriod"/>
            </a:pPr>
            <a:r>
              <a:rPr lang="en-GB" dirty="0"/>
              <a:t>VLOG</a:t>
            </a:r>
          </a:p>
          <a:p>
            <a:pPr marL="514350" indent="-514350">
              <a:buFont typeface="+mj-lt"/>
              <a:buAutoNum type="arabicPeriod"/>
            </a:pPr>
            <a:r>
              <a:rPr lang="en-GB" dirty="0"/>
              <a:t>Branded Social Media Campaign</a:t>
            </a:r>
          </a:p>
          <a:p>
            <a:pPr marL="514350" indent="-514350">
              <a:buFont typeface="+mj-lt"/>
              <a:buAutoNum type="arabicPeriod"/>
            </a:pPr>
            <a:r>
              <a:rPr lang="en-GB" dirty="0"/>
              <a:t>Strategic White Paper</a:t>
            </a:r>
          </a:p>
          <a:p>
            <a:pPr marL="514350" indent="-514350">
              <a:buFont typeface="+mj-lt"/>
              <a:buAutoNum type="arabicPeriod"/>
            </a:pPr>
            <a:r>
              <a:rPr lang="en-GB" dirty="0"/>
              <a:t>A critical personal reflection</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Word Count Distribution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55518" y="1379609"/>
            <a:ext cx="10515600" cy="4351338"/>
          </a:xfrm>
        </p:spPr>
        <p:txBody>
          <a:bodyPr/>
          <a:lstStyle/>
          <a:p>
            <a:r>
              <a:rPr lang="en-GB" sz="2400" dirty="0"/>
              <a:t>The total word count of your portfolio is </a:t>
            </a:r>
            <a:r>
              <a:rPr lang="en-GB" sz="2400" b="1" dirty="0"/>
              <a:t>4,000 words</a:t>
            </a:r>
            <a:r>
              <a:rPr lang="en-GB" sz="2400" dirty="0"/>
              <a:t>.  </a:t>
            </a:r>
          </a:p>
          <a:p>
            <a:r>
              <a:rPr lang="en-GB" sz="2400" dirty="0"/>
              <a:t>Your VLOG and social media campaign will not contain a lot of words, most of your word count will be made up of your written report and personal reflection.  </a:t>
            </a:r>
          </a:p>
          <a:p>
            <a:r>
              <a:rPr lang="en-GB" sz="2400" dirty="0"/>
              <a:t>You must provide a critical reflection which altogether is worth 20 marks, I would suggest you provide a minimum of </a:t>
            </a:r>
            <a:r>
              <a:rPr lang="en-GB" sz="2400" b="1" dirty="0"/>
              <a:t>1,200</a:t>
            </a:r>
            <a:r>
              <a:rPr lang="en-GB" sz="2400" dirty="0"/>
              <a:t> words for your reflection and </a:t>
            </a:r>
            <a:r>
              <a:rPr lang="en-GB" sz="2400" b="1" dirty="0"/>
              <a:t>2,000</a:t>
            </a:r>
            <a:r>
              <a:rPr lang="en-GB" sz="2400" dirty="0"/>
              <a:t> words for your report.  </a:t>
            </a:r>
          </a:p>
          <a:p>
            <a:r>
              <a:rPr lang="en-GB" sz="2400" dirty="0"/>
              <a:t>The remaining </a:t>
            </a:r>
            <a:r>
              <a:rPr lang="en-GB" sz="2400" b="1" dirty="0"/>
              <a:t>800</a:t>
            </a:r>
            <a:r>
              <a:rPr lang="en-GB" sz="2400" dirty="0"/>
              <a:t> words would be applied to your Social media campaign.  </a:t>
            </a:r>
          </a:p>
          <a:p>
            <a:r>
              <a:rPr lang="en-GB" sz="2400" dirty="0"/>
              <a:t>Remember – your VLOG and social media campaign are mainly visual pieces of work. </a:t>
            </a:r>
          </a:p>
        </p:txBody>
      </p:sp>
    </p:spTree>
    <p:extLst>
      <p:ext uri="{BB962C8B-B14F-4D97-AF65-F5344CB8AC3E}">
        <p14:creationId xmlns:p14="http://schemas.microsoft.com/office/powerpoint/2010/main" val="2589102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Word Count</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Title pages and content pages do not count towards your assignment word count.</a:t>
            </a:r>
          </a:p>
          <a:p>
            <a:r>
              <a:rPr lang="en-GB" dirty="0"/>
              <a:t>In-text references and the reference list do not count towards your assignment word count.</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Your Portfolio contains the following pieces of work</a:t>
            </a:r>
          </a:p>
        </p:txBody>
      </p:sp>
      <p:pic>
        <p:nvPicPr>
          <p:cNvPr id="3" name="Picture 2">
            <a:extLst>
              <a:ext uri="{FF2B5EF4-FFF2-40B4-BE49-F238E27FC236}">
                <a16:creationId xmlns:a16="http://schemas.microsoft.com/office/drawing/2014/main" id="{97C3AB00-A05D-A510-0248-0F27B0B74A19}"/>
              </a:ext>
            </a:extLst>
          </p:cNvPr>
          <p:cNvPicPr>
            <a:picLocks noChangeAspect="1"/>
          </p:cNvPicPr>
          <p:nvPr/>
        </p:nvPicPr>
        <p:blipFill>
          <a:blip r:embed="rId5"/>
          <a:srcRect l="30110" t="46377" r="32825" b="23865"/>
          <a:stretch/>
        </p:blipFill>
        <p:spPr>
          <a:xfrm>
            <a:off x="2336306" y="2067339"/>
            <a:ext cx="6357120" cy="3296037"/>
          </a:xfrm>
          <a:prstGeom prst="rect">
            <a:avLst/>
          </a:prstGeom>
        </p:spPr>
      </p:pic>
    </p:spTree>
    <p:extLst>
      <p:ext uri="{BB962C8B-B14F-4D97-AF65-F5344CB8AC3E}">
        <p14:creationId xmlns:p14="http://schemas.microsoft.com/office/powerpoint/2010/main" val="39490543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TotalTime>
  <Words>2744</Words>
  <Application>Microsoft Office PowerPoint</Application>
  <PresentationFormat>Widescreen</PresentationFormat>
  <Paragraphs>223</Paragraphs>
  <Slides>40</Slides>
  <Notes>40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Clash Display Medium</vt:lpstr>
      <vt:lpstr>Calibri Light</vt:lpstr>
      <vt:lpstr>Symbol</vt:lpstr>
      <vt:lpstr>Arial</vt:lpstr>
      <vt:lpstr>Clash Display</vt:lpstr>
      <vt:lpstr>Calibri</vt:lpstr>
      <vt:lpstr>Calibri body</vt:lpstr>
      <vt:lpstr>Office Theme</vt:lpstr>
      <vt:lpstr>PowerPoint Presentation</vt:lpstr>
      <vt:lpstr>Housekeeping</vt:lpstr>
      <vt:lpstr>Guidelines</vt:lpstr>
      <vt:lpstr>Your Portfolio Assignment</vt:lpstr>
      <vt:lpstr>A portfolio assignment must include the following</vt:lpstr>
      <vt:lpstr>Your portfolio assignment for BUS7C3 consists of the following</vt:lpstr>
      <vt:lpstr>Word Count Distribution</vt:lpstr>
      <vt:lpstr>Word Count</vt:lpstr>
      <vt:lpstr>Your Portfolio contains the following pieces of work</vt:lpstr>
      <vt:lpstr>VLOG</vt:lpstr>
      <vt:lpstr>VLOG</vt:lpstr>
      <vt:lpstr>VLOG Structure &amp; Content Guidelines - Introduction (1 minute)</vt:lpstr>
      <vt:lpstr>VLOG Structure &amp; Content Guidelines - Main Discussion (4–5 minutes)</vt:lpstr>
      <vt:lpstr>VLOG Structure &amp; Content Guidelines - Conclusion (1 minute)</vt:lpstr>
      <vt:lpstr>VLOG Structure &amp; Content Guidelines</vt:lpstr>
      <vt:lpstr>Branded Social Media Campaign</vt:lpstr>
      <vt:lpstr>Branded Promotional Visual Post (Core Deliverable)</vt:lpstr>
      <vt:lpstr>Social Media Caption &amp; Call-to-Action (CTA)</vt:lpstr>
      <vt:lpstr>Strategic Justification Report (750 words)</vt:lpstr>
      <vt:lpstr>Strategic White Paper: The Value of Branding in International Organisations (2000 words)</vt:lpstr>
      <vt:lpstr>Executive Summary 200 Words</vt:lpstr>
      <vt:lpstr>Branding as a Strategic Asset (400 words)</vt:lpstr>
      <vt:lpstr>Branding as a Strategic Asset (400 words)</vt:lpstr>
      <vt:lpstr>Branding Across Business Functions (400 words)</vt:lpstr>
      <vt:lpstr>Branding Across Business Functions (400 words)</vt:lpstr>
      <vt:lpstr>Global Challenges &amp; Branding Risks (400 words)</vt:lpstr>
      <vt:lpstr>Global Challenges &amp; Branding Risks (400 words)</vt:lpstr>
      <vt:lpstr>Branding, Commercial Drive &amp; Customer Focus (400 words)</vt:lpstr>
      <vt:lpstr>Branding, Commercial Drive &amp; Customer Focus (400 words)</vt:lpstr>
      <vt:lpstr>Future Trends &amp; Strategic Recommendations (400 words)</vt:lpstr>
      <vt:lpstr>Future Trends &amp; Strategic Recommendations (400 words)</vt:lpstr>
      <vt:lpstr>Data insights &amp; visualisation</vt:lpstr>
      <vt:lpstr>Critical Personal Reflection (1200 words) LO 1,2,3,4&amp;5</vt:lpstr>
      <vt:lpstr>Using a Reflective Model</vt:lpstr>
      <vt:lpstr>Reflecting on the Learning Experience </vt:lpstr>
      <vt:lpstr>Justification of Approach</vt:lpstr>
      <vt:lpstr>Additional Info</vt:lpstr>
      <vt:lpstr>Submission Instructions</vt:lpstr>
      <vt:lpstr>Hints and Tips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Esnart Tayali</cp:lastModifiedBy>
  <cp:revision>32</cp:revision>
  <dcterms:created xsi:type="dcterms:W3CDTF">2023-04-21T12:16:35Z</dcterms:created>
  <dcterms:modified xsi:type="dcterms:W3CDTF">2025-06-23T19:35:26Z</dcterms:modified>
</cp:coreProperties>
</file>

<file path=docProps/thumbnail.jpeg>
</file>